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64" r:id="rId4"/>
    <p:sldId id="265" r:id="rId5"/>
    <p:sldId id="266" r:id="rId6"/>
    <p:sldId id="261" r:id="rId7"/>
    <p:sldId id="267" r:id="rId8"/>
    <p:sldId id="269" r:id="rId9"/>
    <p:sldId id="275" r:id="rId10"/>
    <p:sldId id="274"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5272"/>
    <a:srgbClr val="1AA2B1"/>
    <a:srgbClr val="7B0F0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31" autoAdjust="0"/>
  </p:normalViewPr>
  <p:slideViewPr>
    <p:cSldViewPr>
      <p:cViewPr varScale="1">
        <p:scale>
          <a:sx n="121" d="100"/>
          <a:sy n="121" d="100"/>
        </p:scale>
        <p:origin x="-786" y="-144"/>
      </p:cViewPr>
      <p:guideLst>
        <p:guide orient="horz" pos="2160"/>
        <p:guide pos="2880"/>
      </p:guideLst>
    </p:cSldViewPr>
  </p:slideViewPr>
  <p:outlineViewPr>
    <p:cViewPr>
      <p:scale>
        <a:sx n="33" d="100"/>
        <a:sy n="33" d="100"/>
      </p:scale>
      <p:origin x="0" y="-17844"/>
    </p:cViewPr>
  </p:outlineViewPr>
  <p:notesTextViewPr>
    <p:cViewPr>
      <p:scale>
        <a:sx n="100" d="100"/>
        <a:sy n="100" d="100"/>
      </p:scale>
      <p:origin x="0" y="0"/>
    </p:cViewPr>
  </p:notesTextViewPr>
  <p:notesViewPr>
    <p:cSldViewPr>
      <p:cViewPr varScale="1">
        <p:scale>
          <a:sx n="53" d="100"/>
          <a:sy n="53" d="100"/>
        </p:scale>
        <p:origin x="-285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58D2465-E495-4C67-A1E4-B8D04BB403FB}" type="datetimeFigureOut">
              <a:rPr lang="fr-FR"/>
              <a:pPr>
                <a:defRPr/>
              </a:pPr>
              <a:t>02/10/2017</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A6429-9293-4AA0-A9BF-CF9BA3587013}" type="slidenum">
              <a:rPr lang="fr-FR"/>
              <a:pPr>
                <a:defRPr/>
              </a:pPr>
              <a:t>‹N°›</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3D45277-834D-4C70-8C32-8691D9886251}" type="datetimeFigureOut">
              <a:rPr lang="fr-FR"/>
              <a:pPr>
                <a:defRPr/>
              </a:pPr>
              <a:t>02/10/2017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A41A4EB-2520-401A-9625-1AC428452A11}"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garde">
    <p:spTree>
      <p:nvGrpSpPr>
        <p:cNvPr id="1" name=""/>
        <p:cNvGrpSpPr/>
        <p:nvPr/>
      </p:nvGrpSpPr>
      <p:grpSpPr>
        <a:xfrm>
          <a:off x="0" y="0"/>
          <a:ext cx="0" cy="0"/>
          <a:chOff x="0" y="0"/>
          <a:chExt cx="0" cy="0"/>
        </a:xfrm>
      </p:grpSpPr>
      <p:pic>
        <p:nvPicPr>
          <p:cNvPr id="4" name="Picture 11" descr="C:\Users\Camille\Desktop\Bord-prez-ppt-droit.png"/>
          <p:cNvPicPr>
            <a:picLocks noChangeAspect="1" noChangeArrowheads="1"/>
          </p:cNvPicPr>
          <p:nvPr userDrawn="1"/>
        </p:nvPicPr>
        <p:blipFill>
          <a:blip r:embed="rId2"/>
          <a:srcRect/>
          <a:stretch>
            <a:fillRect/>
          </a:stretch>
        </p:blipFill>
        <p:spPr bwMode="auto">
          <a:xfrm>
            <a:off x="5257800" y="0"/>
            <a:ext cx="3886200" cy="3181350"/>
          </a:xfrm>
          <a:prstGeom prst="rect">
            <a:avLst/>
          </a:prstGeom>
          <a:noFill/>
          <a:ln w="9525">
            <a:noFill/>
            <a:miter lim="800000"/>
            <a:headEnd/>
            <a:tailEnd/>
          </a:ln>
        </p:spPr>
      </p:pic>
      <p:sp>
        <p:nvSpPr>
          <p:cNvPr id="5" name="Rectangle 8"/>
          <p:cNvSpPr/>
          <p:nvPr userDrawn="1"/>
        </p:nvSpPr>
        <p:spPr>
          <a:xfrm>
            <a:off x="0" y="3357563"/>
            <a:ext cx="9144000" cy="3500437"/>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cxnSp>
        <p:nvCxnSpPr>
          <p:cNvPr id="6" name="Connecteur droit 18"/>
          <p:cNvCxnSpPr/>
          <p:nvPr userDrawn="1"/>
        </p:nvCxnSpPr>
        <p:spPr>
          <a:xfrm>
            <a:off x="3203575" y="4652963"/>
            <a:ext cx="280828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10" descr="C:\Users\Camille\Desktop\Bord-prez-ppt-gauche.png"/>
          <p:cNvPicPr>
            <a:picLocks noChangeAspect="1" noChangeArrowheads="1"/>
          </p:cNvPicPr>
          <p:nvPr userDrawn="1"/>
        </p:nvPicPr>
        <p:blipFill>
          <a:blip r:embed="rId3"/>
          <a:srcRect/>
          <a:stretch>
            <a:fillRect/>
          </a:stretch>
        </p:blipFill>
        <p:spPr bwMode="auto">
          <a:xfrm>
            <a:off x="0" y="0"/>
            <a:ext cx="4048125" cy="3209925"/>
          </a:xfrm>
          <a:prstGeom prst="rect">
            <a:avLst/>
          </a:prstGeom>
          <a:noFill/>
          <a:ln w="9525">
            <a:noFill/>
            <a:miter lim="800000"/>
            <a:headEnd/>
            <a:tailEnd/>
          </a:ln>
        </p:spPr>
      </p:pic>
      <p:pic>
        <p:nvPicPr>
          <p:cNvPr id="8" name="Picture 3" descr="C:\Users\Camille\Desktop\Charte\Illustrations\Illustrations\ADM_illustrations-12.png"/>
          <p:cNvPicPr>
            <a:picLocks noChangeAspect="1" noChangeArrowheads="1"/>
          </p:cNvPicPr>
          <p:nvPr userDrawn="1"/>
        </p:nvPicPr>
        <p:blipFill>
          <a:blip r:embed="rId4"/>
          <a:srcRect/>
          <a:stretch>
            <a:fillRect/>
          </a:stretch>
        </p:blipFill>
        <p:spPr bwMode="auto">
          <a:xfrm>
            <a:off x="3089275" y="220663"/>
            <a:ext cx="2922588" cy="3352800"/>
          </a:xfrm>
          <a:prstGeom prst="rect">
            <a:avLst/>
          </a:prstGeom>
          <a:noFill/>
          <a:ln w="9525">
            <a:noFill/>
            <a:miter lim="800000"/>
            <a:headEnd/>
            <a:tailEnd/>
          </a:ln>
        </p:spPr>
      </p:pic>
      <p:pic>
        <p:nvPicPr>
          <p:cNvPr id="9" name="Picture 2" descr="C:\Users\Camille\Desktop\Charte\Logos\PNG\Logo adm 2016 Teal horizontal png.png"/>
          <p:cNvPicPr>
            <a:picLocks noChangeAspect="1" noChangeArrowheads="1"/>
          </p:cNvPicPr>
          <p:nvPr userDrawn="1"/>
        </p:nvPicPr>
        <p:blipFill>
          <a:blip r:embed="rId5"/>
          <a:srcRect/>
          <a:stretch>
            <a:fillRect/>
          </a:stretch>
        </p:blipFill>
        <p:spPr bwMode="auto">
          <a:xfrm>
            <a:off x="3208338" y="5721350"/>
            <a:ext cx="2663825" cy="877888"/>
          </a:xfrm>
          <a:prstGeom prst="rect">
            <a:avLst/>
          </a:prstGeom>
          <a:noFill/>
          <a:ln w="9525">
            <a:noFill/>
            <a:miter lim="800000"/>
            <a:headEnd/>
            <a:tailEnd/>
          </a:ln>
        </p:spPr>
      </p:pic>
      <p:sp>
        <p:nvSpPr>
          <p:cNvPr id="17" name="Espace réservé du texte 16"/>
          <p:cNvSpPr>
            <a:spLocks noGrp="1"/>
          </p:cNvSpPr>
          <p:nvPr>
            <p:ph type="body" sz="quarter" idx="10"/>
          </p:nvPr>
        </p:nvSpPr>
        <p:spPr>
          <a:xfrm>
            <a:off x="0" y="3789040"/>
            <a:ext cx="9144000" cy="936104"/>
          </a:xfrm>
        </p:spPr>
        <p:txBody>
          <a:bodyPr>
            <a:noAutofit/>
          </a:bodyPr>
          <a:lstStyle>
            <a:lvl1pPr algn="ctr">
              <a:buNone/>
              <a:defRPr sz="4000" baseline="0">
                <a:solidFill>
                  <a:schemeClr val="bg1"/>
                </a:solidFill>
                <a:latin typeface="Eveleth Slant Regular" pitchFamily="50" charset="0"/>
              </a:defRPr>
            </a:lvl1pPr>
          </a:lstStyle>
          <a:p>
            <a:pPr lvl="0"/>
            <a:r>
              <a:rPr lang="fr-FR" dirty="0" smtClean="0"/>
              <a:t>Cliquez pour modifier les styles du texte du masque</a:t>
            </a:r>
          </a:p>
        </p:txBody>
      </p:sp>
      <p:sp>
        <p:nvSpPr>
          <p:cNvPr id="21" name="Espace réservé du texte 20"/>
          <p:cNvSpPr>
            <a:spLocks noGrp="1"/>
          </p:cNvSpPr>
          <p:nvPr>
            <p:ph type="body" sz="quarter" idx="11"/>
          </p:nvPr>
        </p:nvSpPr>
        <p:spPr>
          <a:xfrm>
            <a:off x="0" y="4797151"/>
            <a:ext cx="9144000" cy="914400"/>
          </a:xfrm>
        </p:spPr>
        <p:txBody>
          <a:bodyPr/>
          <a:lstStyle>
            <a:lvl1pPr algn="ctr">
              <a:buNone/>
              <a:defRPr baseline="0">
                <a:solidFill>
                  <a:schemeClr val="bg1"/>
                </a:solidFill>
                <a:latin typeface="DIN" pitchFamily="2" charset="0"/>
              </a:defRPr>
            </a:lvl1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ermédiaire">
    <p:spTree>
      <p:nvGrpSpPr>
        <p:cNvPr id="1" name=""/>
        <p:cNvGrpSpPr/>
        <p:nvPr/>
      </p:nvGrpSpPr>
      <p:grpSpPr>
        <a:xfrm>
          <a:off x="0" y="0"/>
          <a:ext cx="0" cy="0"/>
          <a:chOff x="0" y="0"/>
          <a:chExt cx="0" cy="0"/>
        </a:xfrm>
      </p:grpSpPr>
      <p:sp>
        <p:nvSpPr>
          <p:cNvPr id="3" name="Shape 76"/>
          <p:cNvSpPr/>
          <p:nvPr userDrawn="1"/>
        </p:nvSpPr>
        <p:spPr>
          <a:xfrm>
            <a:off x="876300" y="5470525"/>
            <a:ext cx="633413" cy="90488"/>
          </a:xfrm>
          <a:prstGeom prst="rect">
            <a:avLst/>
          </a:prstGeom>
          <a:solidFill>
            <a:srgbClr val="FFFAEE"/>
          </a:solidFill>
          <a:ln w="12700">
            <a:miter lim="400000"/>
          </a:ln>
        </p:spPr>
        <p:txBody>
          <a:bodyPr lIns="0" tIns="0" rIns="0" bIns="0" anchor="ctr"/>
          <a:lstStyle/>
          <a:p>
            <a:pPr fontAlgn="auto">
              <a:spcBef>
                <a:spcPts val="0"/>
              </a:spcBef>
              <a:spcAft>
                <a:spcPts val="0"/>
              </a:spcAft>
              <a:defRPr sz="2200">
                <a:solidFill>
                  <a:srgbClr val="164F86"/>
                </a:solidFill>
              </a:defRPr>
            </a:pPr>
            <a:endParaRPr sz="2200" kern="0" dirty="0">
              <a:solidFill>
                <a:srgbClr val="164F86"/>
              </a:solidFill>
              <a:latin typeface="+mn-lt"/>
              <a:cs typeface="+mn-cs"/>
            </a:endParaRPr>
          </a:p>
        </p:txBody>
      </p:sp>
      <p:sp>
        <p:nvSpPr>
          <p:cNvPr id="4" name="Rectangle 25"/>
          <p:cNvSpPr/>
          <p:nvPr userDrawn="1"/>
        </p:nvSpPr>
        <p:spPr>
          <a:xfrm>
            <a:off x="0" y="2303463"/>
            <a:ext cx="9144000" cy="2205037"/>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pic>
        <p:nvPicPr>
          <p:cNvPr id="5" name="Picture 2" descr="C:\Users\Camille\Desktop\Feuillage.png"/>
          <p:cNvPicPr>
            <a:picLocks noChangeAspect="1" noChangeArrowheads="1"/>
          </p:cNvPicPr>
          <p:nvPr userDrawn="1"/>
        </p:nvPicPr>
        <p:blipFill>
          <a:blip r:embed="rId2"/>
          <a:srcRect/>
          <a:stretch>
            <a:fillRect/>
          </a:stretch>
        </p:blipFill>
        <p:spPr bwMode="auto">
          <a:xfrm>
            <a:off x="1619250" y="0"/>
            <a:ext cx="5781675" cy="1695450"/>
          </a:xfrm>
          <a:prstGeom prst="rect">
            <a:avLst/>
          </a:prstGeom>
          <a:noFill/>
          <a:ln w="9525">
            <a:noFill/>
            <a:miter lim="800000"/>
            <a:headEnd/>
            <a:tailEnd/>
          </a:ln>
        </p:spPr>
      </p:pic>
      <p:pic>
        <p:nvPicPr>
          <p:cNvPr id="6" name="Picture 4" descr="C:\Users\Camille\Desktop\Logo sans texte maroon.png"/>
          <p:cNvPicPr>
            <a:picLocks noChangeAspect="1" noChangeArrowheads="1"/>
          </p:cNvPicPr>
          <p:nvPr userDrawn="1"/>
        </p:nvPicPr>
        <p:blipFill>
          <a:blip r:embed="rId3"/>
          <a:srcRect/>
          <a:stretch>
            <a:fillRect/>
          </a:stretch>
        </p:blipFill>
        <p:spPr bwMode="auto">
          <a:xfrm>
            <a:off x="3879850" y="6223000"/>
            <a:ext cx="1584325" cy="546100"/>
          </a:xfrm>
          <a:prstGeom prst="rect">
            <a:avLst/>
          </a:prstGeom>
          <a:noFill/>
          <a:ln w="9525">
            <a:noFill/>
            <a:miter lim="800000"/>
            <a:headEnd/>
            <a:tailEnd/>
          </a:ln>
        </p:spPr>
      </p:pic>
      <p:sp>
        <p:nvSpPr>
          <p:cNvPr id="27" name="Espace réservé du texte 16"/>
          <p:cNvSpPr>
            <a:spLocks noGrp="1"/>
          </p:cNvSpPr>
          <p:nvPr>
            <p:ph type="body" sz="quarter" idx="13"/>
          </p:nvPr>
        </p:nvSpPr>
        <p:spPr>
          <a:xfrm>
            <a:off x="0" y="2996952"/>
            <a:ext cx="9144000" cy="936104"/>
          </a:xfrm>
        </p:spPr>
        <p:txBody>
          <a:bodyPr>
            <a:noAutofit/>
          </a:bodyPr>
          <a:lstStyle>
            <a:lvl1pPr algn="ctr">
              <a:buNone/>
              <a:defRPr sz="4000" baseline="0">
                <a:solidFill>
                  <a:schemeClr val="bg1"/>
                </a:solidFill>
                <a:latin typeface="Eveleth Slant Regular" pitchFamily="50" charset="0"/>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contenu">
    <p:spTree>
      <p:nvGrpSpPr>
        <p:cNvPr id="1" name=""/>
        <p:cNvGrpSpPr/>
        <p:nvPr/>
      </p:nvGrpSpPr>
      <p:grpSpPr>
        <a:xfrm>
          <a:off x="0" y="0"/>
          <a:ext cx="0" cy="0"/>
          <a:chOff x="0" y="0"/>
          <a:chExt cx="0" cy="0"/>
        </a:xfrm>
      </p:grpSpPr>
      <p:sp>
        <p:nvSpPr>
          <p:cNvPr id="5" name="Rectangle 6"/>
          <p:cNvSpPr/>
          <p:nvPr userDrawn="1"/>
        </p:nvSpPr>
        <p:spPr>
          <a:xfrm>
            <a:off x="0" y="0"/>
            <a:ext cx="9144000" cy="981075"/>
          </a:xfrm>
          <a:prstGeom prst="rect">
            <a:avLst/>
          </a:prstGeom>
          <a:solidFill>
            <a:srgbClr val="1AA2B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cxnSp>
        <p:nvCxnSpPr>
          <p:cNvPr id="6" name="Connecteur droit 8"/>
          <p:cNvCxnSpPr/>
          <p:nvPr userDrawn="1"/>
        </p:nvCxnSpPr>
        <p:spPr>
          <a:xfrm>
            <a:off x="3189288" y="750888"/>
            <a:ext cx="280828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4" descr="C:\Users\Camille\Desktop\Logo sans texte maroon.png"/>
          <p:cNvPicPr>
            <a:picLocks noChangeAspect="1" noChangeArrowheads="1"/>
          </p:cNvPicPr>
          <p:nvPr userDrawn="1"/>
        </p:nvPicPr>
        <p:blipFill>
          <a:blip r:embed="rId2"/>
          <a:srcRect/>
          <a:stretch>
            <a:fillRect/>
          </a:stretch>
        </p:blipFill>
        <p:spPr bwMode="auto">
          <a:xfrm>
            <a:off x="3879850" y="6223000"/>
            <a:ext cx="1584325" cy="546100"/>
          </a:xfrm>
          <a:prstGeom prst="rect">
            <a:avLst/>
          </a:prstGeom>
          <a:noFill/>
          <a:ln w="9525">
            <a:noFill/>
            <a:miter lim="800000"/>
            <a:headEnd/>
            <a:tailEnd/>
          </a:ln>
        </p:spPr>
      </p:pic>
      <p:sp>
        <p:nvSpPr>
          <p:cNvPr id="8" name="Espace réservé du contenu 7"/>
          <p:cNvSpPr>
            <a:spLocks noGrp="1"/>
          </p:cNvSpPr>
          <p:nvPr>
            <p:ph sz="quarter" idx="13"/>
          </p:nvPr>
        </p:nvSpPr>
        <p:spPr>
          <a:xfrm>
            <a:off x="394816" y="1701031"/>
            <a:ext cx="4609232" cy="2232025"/>
          </a:xfrm>
        </p:spPr>
        <p:txBody>
          <a:bodyPr>
            <a:noAutofit/>
          </a:bodyPr>
          <a:lstStyle>
            <a:lvl1pPr marL="268288" indent="-268288">
              <a:buClr>
                <a:schemeClr val="bg1"/>
              </a:buClr>
              <a:buFont typeface="Arial" pitchFamily="34" charset="0"/>
              <a:buChar char="•"/>
              <a:defRPr sz="2400">
                <a:solidFill>
                  <a:srgbClr val="005272"/>
                </a:solidFill>
                <a:latin typeface="DIN-Medium" pitchFamily="50" charset="0"/>
              </a:defRPr>
            </a:lvl1pPr>
            <a:lvl2pPr marL="631825" indent="-268288">
              <a:buFont typeface="Arial" pitchFamily="34" charset="0"/>
              <a:buChar char="•"/>
              <a:defRPr sz="2000" b="0">
                <a:solidFill>
                  <a:srgbClr val="1AA2B1"/>
                </a:solidFill>
                <a:latin typeface="DIN-Medium" pitchFamily="50" charset="0"/>
              </a:defRPr>
            </a:lvl2pPr>
            <a:lvl3pPr marL="981075" indent="-349250">
              <a:buFont typeface="Arial" pitchFamily="34" charset="0"/>
              <a:buChar char="–"/>
              <a:defRPr sz="1800">
                <a:solidFill>
                  <a:srgbClr val="005272"/>
                </a:solidFill>
                <a:latin typeface="DIN-Medium" pitchFamily="50" charset="0"/>
              </a:defRPr>
            </a:lvl3pPr>
            <a:lvl4pPr marL="1344613" indent="-363538">
              <a:defRPr sz="1600">
                <a:solidFill>
                  <a:srgbClr val="005272"/>
                </a:solidFill>
                <a:latin typeface="DIN-Medium" pitchFamily="50" charset="0"/>
              </a:defRPr>
            </a:lvl4pPr>
            <a:lvl5pPr marL="1612900" indent="-268288">
              <a:defRPr sz="1600">
                <a:solidFill>
                  <a:srgbClr val="005272"/>
                </a:solidFill>
                <a:latin typeface="DIN-Medium" pitchFamily="50" charset="0"/>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Titre 9"/>
          <p:cNvSpPr>
            <a:spLocks noGrp="1"/>
          </p:cNvSpPr>
          <p:nvPr>
            <p:ph type="title"/>
          </p:nvPr>
        </p:nvSpPr>
        <p:spPr>
          <a:xfrm>
            <a:off x="457200" y="-243408"/>
            <a:ext cx="8229600" cy="1143000"/>
          </a:xfrm>
        </p:spPr>
        <p:txBody>
          <a:bodyPr>
            <a:noAutofit/>
          </a:bodyPr>
          <a:lstStyle>
            <a:lvl1pPr>
              <a:defRPr sz="3600">
                <a:solidFill>
                  <a:schemeClr val="bg1"/>
                </a:solidFill>
                <a:latin typeface="DIN" pitchFamily="2" charset="0"/>
              </a:defRPr>
            </a:lvl1pPr>
          </a:lstStyle>
          <a:p>
            <a:r>
              <a:rPr lang="fr-FR" dirty="0" smtClean="0"/>
              <a:t>Cliquez pour modifier le style du titre</a:t>
            </a:r>
            <a:endParaRPr lang="fr-FR" dirty="0"/>
          </a:p>
        </p:txBody>
      </p:sp>
      <p:sp>
        <p:nvSpPr>
          <p:cNvPr id="12" name="Espace réservé pour une image  11"/>
          <p:cNvSpPr>
            <a:spLocks noGrp="1"/>
          </p:cNvSpPr>
          <p:nvPr>
            <p:ph type="pic" sz="quarter" idx="14"/>
          </p:nvPr>
        </p:nvSpPr>
        <p:spPr>
          <a:xfrm>
            <a:off x="5292080" y="1701329"/>
            <a:ext cx="3311972" cy="3671887"/>
          </a:xfrm>
        </p:spPr>
        <p:txBody>
          <a:bodyPr rtlCol="0">
            <a:normAutofit/>
          </a:bodyPr>
          <a:lstStyle>
            <a:lvl1pPr>
              <a:defRPr sz="2400">
                <a:solidFill>
                  <a:srgbClr val="005272"/>
                </a:solidFill>
                <a:latin typeface="DIN-Medium" pitchFamily="50" charset="0"/>
              </a:defRPr>
            </a:lvl1pPr>
          </a:lstStyle>
          <a:p>
            <a:pPr lvl="0"/>
            <a:endParaRPr lang="fr-FR" noProof="0" dirty="0"/>
          </a:p>
        </p:txBody>
      </p:sp>
      <p:sp>
        <p:nvSpPr>
          <p:cNvPr id="9" name="Espace réservé de la date 3"/>
          <p:cNvSpPr>
            <a:spLocks noGrp="1"/>
          </p:cNvSpPr>
          <p:nvPr>
            <p:ph type="dt" sz="half" idx="15"/>
          </p:nvPr>
        </p:nvSpPr>
        <p:spPr/>
        <p:txBody>
          <a:bodyPr/>
          <a:lstStyle>
            <a:lvl1pPr>
              <a:defRPr>
                <a:solidFill>
                  <a:srgbClr val="7B0F0F"/>
                </a:solidFill>
              </a:defRPr>
            </a:lvl1pPr>
          </a:lstStyle>
          <a:p>
            <a:pPr>
              <a:defRPr/>
            </a:pPr>
            <a:r>
              <a:rPr lang="fr-FR"/>
              <a:t>Date  </a:t>
            </a:r>
          </a:p>
        </p:txBody>
      </p:sp>
      <p:sp>
        <p:nvSpPr>
          <p:cNvPr id="11" name="Espace réservé du numéro de diapositive 5"/>
          <p:cNvSpPr>
            <a:spLocks noGrp="1"/>
          </p:cNvSpPr>
          <p:nvPr>
            <p:ph type="sldNum" sz="quarter" idx="16"/>
          </p:nvPr>
        </p:nvSpPr>
        <p:spPr/>
        <p:txBody>
          <a:bodyPr/>
          <a:lstStyle>
            <a:lvl1pPr>
              <a:defRPr>
                <a:solidFill>
                  <a:srgbClr val="7B0F0F"/>
                </a:solidFill>
              </a:defRPr>
            </a:lvl1pPr>
          </a:lstStyle>
          <a:p>
            <a:pPr>
              <a:defRPr/>
            </a:pPr>
            <a:fld id="{6765FA33-8E81-47E4-97C2-CC2C840C033C}"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fr-FR"/>
              <a:t>Date  </a:t>
            </a: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197FC32-24E9-44F0-B978-1CD7FCA27820}"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Espace réservé du texte 3"/>
          <p:cNvSpPr>
            <a:spLocks noGrp="1"/>
          </p:cNvSpPr>
          <p:nvPr>
            <p:ph type="body" sz="quarter" idx="10"/>
          </p:nvPr>
        </p:nvSpPr>
        <p:spPr>
          <a:xfrm>
            <a:off x="0" y="3789363"/>
            <a:ext cx="9144000" cy="935037"/>
          </a:xfrm>
        </p:spPr>
        <p:txBody>
          <a:bodyPr/>
          <a:lstStyle/>
          <a:p>
            <a:pPr eaLnBrk="1" hangingPunct="1"/>
            <a:r>
              <a:rPr lang="fr-FR" sz="4400" smtClean="0">
                <a:latin typeface="Eveleth Slant Regular"/>
              </a:rPr>
              <a:t>Commerce equitable </a:t>
            </a:r>
          </a:p>
        </p:txBody>
      </p:sp>
      <p:sp>
        <p:nvSpPr>
          <p:cNvPr id="7170" name="Espace réservé du texte 4"/>
          <p:cNvSpPr>
            <a:spLocks noGrp="1"/>
          </p:cNvSpPr>
          <p:nvPr>
            <p:ph type="body" sz="quarter" idx="11"/>
          </p:nvPr>
        </p:nvSpPr>
        <p:spPr>
          <a:xfrm>
            <a:off x="0" y="4797425"/>
            <a:ext cx="9144000" cy="914400"/>
          </a:xfrm>
        </p:spPr>
        <p:txBody>
          <a:bodyPr/>
          <a:lstStyle/>
          <a:p>
            <a:pPr eaLnBrk="1" hangingPunct="1"/>
            <a:r>
              <a:rPr lang="fr-FR" smtClean="0">
                <a:latin typeface="DIN"/>
              </a:rPr>
              <a:t>NORD/NORD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a:xfrm>
            <a:off x="457200" y="-242888"/>
            <a:ext cx="8229600" cy="1295401"/>
          </a:xfrm>
        </p:spPr>
        <p:txBody>
          <a:bodyPr/>
          <a:lstStyle/>
          <a:p>
            <a:r>
              <a:rPr lang="fr-FR" smtClean="0"/>
              <a:t>CONCLUSION</a:t>
            </a:r>
          </a:p>
        </p:txBody>
      </p:sp>
      <p:sp>
        <p:nvSpPr>
          <p:cNvPr id="16386" name="Rectangle 3"/>
          <p:cNvSpPr>
            <a:spLocks noGrp="1"/>
          </p:cNvSpPr>
          <p:nvPr>
            <p:ph type="body" idx="4294967295"/>
          </p:nvPr>
        </p:nvSpPr>
        <p:spPr/>
        <p:txBody>
          <a:bodyPr/>
          <a:lstStyle/>
          <a:p>
            <a:pPr algn="just">
              <a:lnSpc>
                <a:spcPct val="90000"/>
              </a:lnSpc>
            </a:pPr>
            <a:r>
              <a:rPr lang="fr-FR" smtClean="0"/>
              <a:t>Le commerce équitable à la française contribue actuellement à maintenir les emplois sur 3500 fermes, au sein d’une centaine de PME transformatrices et dans plus de 1250 points de vente dans toute la France. Avec plus de 40 millions de produits vendus en 2016, ces nouvelles filières de commerce équitable proposent aux consommateurs des produits à haute qualité sociale et environnementale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Espace réservé du texte 2"/>
          <p:cNvSpPr>
            <a:spLocks noGrp="1"/>
          </p:cNvSpPr>
          <p:nvPr>
            <p:ph type="body" sz="quarter" idx="13"/>
          </p:nvPr>
        </p:nvSpPr>
        <p:spPr>
          <a:xfrm>
            <a:off x="0" y="2997200"/>
            <a:ext cx="9144000" cy="936625"/>
          </a:xfrm>
        </p:spPr>
        <p:txBody>
          <a:bodyPr/>
          <a:lstStyle/>
          <a:p>
            <a:pPr eaLnBrk="1" hangingPunct="1"/>
            <a:r>
              <a:rPr lang="fr-FR" smtClean="0">
                <a:latin typeface="Eveleth Slant Regular"/>
              </a:rPr>
              <a:t>QUELLES DEFINITIONS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endParaRPr lang="fr-FR" smtClean="0">
              <a:cs typeface="Arial" charset="0"/>
            </a:endParaRPr>
          </a:p>
        </p:txBody>
      </p:sp>
      <p:sp>
        <p:nvSpPr>
          <p:cNvPr id="11266"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1EA369-4D11-49E5-8345-04B8F53CA4D1}" type="slidenum">
              <a:rPr lang="fr-FR">
                <a:cs typeface="Arial" charset="0"/>
              </a:rPr>
              <a:pPr fontAlgn="base">
                <a:spcBef>
                  <a:spcPct val="0"/>
                </a:spcBef>
                <a:spcAft>
                  <a:spcPct val="0"/>
                </a:spcAft>
                <a:defRPr/>
              </a:pPr>
              <a:t>3</a:t>
            </a:fld>
            <a:endParaRPr lang="fr-FR">
              <a:cs typeface="Arial" charset="0"/>
            </a:endParaRPr>
          </a:p>
        </p:txBody>
      </p:sp>
      <p:sp>
        <p:nvSpPr>
          <p:cNvPr id="9219" name="Espace réservé du contenu 3"/>
          <p:cNvSpPr>
            <a:spLocks noGrp="1"/>
          </p:cNvSpPr>
          <p:nvPr>
            <p:ph sz="quarter" idx="13"/>
          </p:nvPr>
        </p:nvSpPr>
        <p:spPr>
          <a:xfrm>
            <a:off x="0" y="1052513"/>
            <a:ext cx="8785225" cy="5113337"/>
          </a:xfrm>
        </p:spPr>
        <p:txBody>
          <a:bodyPr/>
          <a:lstStyle/>
          <a:p>
            <a:pPr algn="just" eaLnBrk="1" hangingPunct="1">
              <a:buFont typeface="Arial" charset="0"/>
              <a:buChar char="•"/>
            </a:pPr>
            <a:r>
              <a:rPr lang="fr-FR" sz="2800" smtClean="0">
                <a:solidFill>
                  <a:schemeClr val="tx1"/>
                </a:solidFill>
                <a:latin typeface="Calibri" pitchFamily="34" charset="0"/>
              </a:rPr>
              <a:t>La loi relative à l’Économie Sociale et Solidaire du 31 juillet 2014 encadre l’utilisation du terme « Commerce Equitable ». </a:t>
            </a:r>
          </a:p>
          <a:p>
            <a:pPr algn="just" eaLnBrk="1" hangingPunct="1">
              <a:buFont typeface="Arial" charset="0"/>
              <a:buChar char="•"/>
            </a:pPr>
            <a:r>
              <a:rPr lang="fr-FR" sz="2800" smtClean="0">
                <a:solidFill>
                  <a:schemeClr val="tx1"/>
                </a:solidFill>
                <a:latin typeface="Calibri" pitchFamily="34" charset="0"/>
              </a:rPr>
              <a:t>Elle autorise les acteurs économiques à utiliser cette mention sur des produits français à condition que les principes fondateurs de la démarche de commerce équitable soient respectés.</a:t>
            </a:r>
          </a:p>
          <a:p>
            <a:pPr algn="just" eaLnBrk="1" hangingPunct="1">
              <a:buFont typeface="Arial" charset="0"/>
              <a:buChar char="•"/>
            </a:pPr>
            <a:r>
              <a:rPr lang="fr-FR" sz="2800" smtClean="0">
                <a:solidFill>
                  <a:schemeClr val="tx1"/>
                </a:solidFill>
                <a:latin typeface="Calibri" pitchFamily="34" charset="0"/>
              </a:rPr>
              <a:t> Selon la loi, les entreprises mettant sur le marché des produits issus du commerce équitable « Sud-Nord » ou</a:t>
            </a:r>
          </a:p>
          <a:p>
            <a:pPr algn="just" eaLnBrk="1" hangingPunct="1">
              <a:buFont typeface="Arial" charset="0"/>
              <a:buChar char="•"/>
            </a:pPr>
            <a:r>
              <a:rPr lang="fr-FR" sz="2800" smtClean="0">
                <a:solidFill>
                  <a:schemeClr val="tx1"/>
                </a:solidFill>
                <a:latin typeface="Calibri" pitchFamily="34" charset="0"/>
              </a:rPr>
              <a:t> « Nord-Nord », doivent pouvoir apporter la preuve du respect des principes suivants :</a:t>
            </a:r>
          </a:p>
        </p:txBody>
      </p:sp>
      <p:sp>
        <p:nvSpPr>
          <p:cNvPr id="9220" name="Titre 4"/>
          <p:cNvSpPr>
            <a:spLocks noGrp="1"/>
          </p:cNvSpPr>
          <p:nvPr>
            <p:ph type="title"/>
          </p:nvPr>
        </p:nvSpPr>
        <p:spPr>
          <a:xfrm>
            <a:off x="539750" y="-171450"/>
            <a:ext cx="8229600" cy="1143000"/>
          </a:xfrm>
        </p:spPr>
        <p:txBody>
          <a:bodyPr/>
          <a:lstStyle/>
          <a:p>
            <a:pPr eaLnBrk="1" hangingPunct="1"/>
            <a:r>
              <a:rPr lang="fr-FR" smtClean="0">
                <a:solidFill>
                  <a:schemeClr val="tx1"/>
                </a:solidFill>
                <a:latin typeface="Calibri" pitchFamily="34" charset="0"/>
              </a:rPr>
              <a:t>DÉFINITION LÉGALE DU COMMERCE ÉQUITABLE « MADE IN FRANCE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endParaRPr lang="fr-FR" smtClean="0">
              <a:cs typeface="Arial" charset="0"/>
            </a:endParaRPr>
          </a:p>
        </p:txBody>
      </p:sp>
      <p:sp>
        <p:nvSpPr>
          <p:cNvPr id="12290"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9A5063-B6FC-4F35-8F82-448B8BC82848}" type="slidenum">
              <a:rPr lang="fr-FR">
                <a:cs typeface="Arial" charset="0"/>
              </a:rPr>
              <a:pPr fontAlgn="base">
                <a:spcBef>
                  <a:spcPct val="0"/>
                </a:spcBef>
                <a:spcAft>
                  <a:spcPct val="0"/>
                </a:spcAft>
                <a:defRPr/>
              </a:pPr>
              <a:t>4</a:t>
            </a:fld>
            <a:endParaRPr lang="fr-FR">
              <a:cs typeface="Arial" charset="0"/>
            </a:endParaRPr>
          </a:p>
        </p:txBody>
      </p:sp>
      <p:sp>
        <p:nvSpPr>
          <p:cNvPr id="10243" name="Espace réservé du contenu 3"/>
          <p:cNvSpPr>
            <a:spLocks noGrp="1"/>
          </p:cNvSpPr>
          <p:nvPr>
            <p:ph sz="quarter" idx="13"/>
          </p:nvPr>
        </p:nvSpPr>
        <p:spPr>
          <a:xfrm>
            <a:off x="0" y="1341438"/>
            <a:ext cx="8713788" cy="4679950"/>
          </a:xfrm>
        </p:spPr>
        <p:txBody>
          <a:bodyPr/>
          <a:lstStyle/>
          <a:p>
            <a:pPr algn="just" eaLnBrk="1" hangingPunct="1">
              <a:buFont typeface="Arial" charset="0"/>
              <a:buChar char="•"/>
            </a:pPr>
            <a:r>
              <a:rPr lang="fr-FR" sz="2800" smtClean="0">
                <a:solidFill>
                  <a:schemeClr val="tx1"/>
                </a:solidFill>
                <a:latin typeface="Calibri" pitchFamily="34" charset="0"/>
              </a:rPr>
              <a:t>1 / Un engagement entre les parties au contrat sur une durée qui ne peut être inférieure à trois ans </a:t>
            </a:r>
          </a:p>
          <a:p>
            <a:pPr algn="just" eaLnBrk="1" hangingPunct="1">
              <a:buFont typeface="Arial" charset="0"/>
              <a:buChar char="•"/>
            </a:pPr>
            <a:r>
              <a:rPr lang="fr-FR" sz="2800" smtClean="0">
                <a:solidFill>
                  <a:schemeClr val="tx1"/>
                </a:solidFill>
                <a:latin typeface="Calibri" pitchFamily="34" charset="0"/>
              </a:rPr>
              <a:t>2 / Le paiement par l’acheteur d’un prix rémunérateur pour les travailleurs, établi sur la base des coûts de production et d’une négociation équilibrée entre les parties au contrat</a:t>
            </a:r>
          </a:p>
          <a:p>
            <a:pPr algn="just" eaLnBrk="1" hangingPunct="1">
              <a:buFont typeface="Arial" charset="0"/>
              <a:buChar char="•"/>
            </a:pPr>
            <a:r>
              <a:rPr lang="fr-FR" sz="2800" smtClean="0">
                <a:solidFill>
                  <a:schemeClr val="tx1"/>
                </a:solidFill>
                <a:latin typeface="Calibri" pitchFamily="34" charset="0"/>
              </a:rPr>
              <a:t> 3 / L’octroi par l’acheteur d’un montant supplémentaire obligatoire destiné aux projets collectifs</a:t>
            </a:r>
          </a:p>
          <a:p>
            <a:pPr algn="just" eaLnBrk="1" hangingPunct="1">
              <a:buFont typeface="Arial" charset="0"/>
              <a:buChar char="•"/>
            </a:pPr>
            <a:r>
              <a:rPr lang="fr-FR" sz="2800" smtClean="0">
                <a:solidFill>
                  <a:schemeClr val="tx1"/>
                </a:solidFill>
                <a:latin typeface="Calibri" pitchFamily="34" charset="0"/>
              </a:rPr>
              <a:t>4 / </a:t>
            </a:r>
            <a:r>
              <a:rPr lang="fr-FR" altLang="fr-FR" sz="2800" smtClean="0">
                <a:solidFill>
                  <a:schemeClr val="tx1"/>
                </a:solidFill>
                <a:latin typeface="Calibri" pitchFamily="34" charset="0"/>
              </a:rPr>
              <a:t>Traçabilité des filières et l’information transparente des consommateurs</a:t>
            </a:r>
            <a:r>
              <a:rPr lang="fr-FR" altLang="fr-FR" sz="3600" smtClean="0">
                <a:solidFill>
                  <a:schemeClr val="tx1"/>
                </a:solidFill>
                <a:latin typeface="Calibri" pitchFamily="34" charset="0"/>
              </a:rPr>
              <a:t> </a:t>
            </a:r>
            <a:endParaRPr lang="fr-FR" sz="2800" smtClean="0">
              <a:solidFill>
                <a:schemeClr val="tx1"/>
              </a:solidFill>
              <a:latin typeface="Calibri" pitchFamily="34" charset="0"/>
            </a:endParaRPr>
          </a:p>
          <a:p>
            <a:pPr eaLnBrk="1" hangingPunct="1">
              <a:buFont typeface="Arial" charset="0"/>
              <a:buChar char="•"/>
            </a:pPr>
            <a:endParaRPr lang="fr-FR" sz="2800" smtClean="0">
              <a:solidFill>
                <a:schemeClr val="tx1"/>
              </a:solidFill>
              <a:latin typeface="Calibri" pitchFamily="34" charset="0"/>
            </a:endParaRPr>
          </a:p>
        </p:txBody>
      </p:sp>
      <p:sp>
        <p:nvSpPr>
          <p:cNvPr id="10244" name="Titre 4"/>
          <p:cNvSpPr>
            <a:spLocks noGrp="1"/>
          </p:cNvSpPr>
          <p:nvPr>
            <p:ph type="title"/>
          </p:nvPr>
        </p:nvSpPr>
        <p:spPr>
          <a:xfrm>
            <a:off x="395288" y="-242888"/>
            <a:ext cx="8229600" cy="1143001"/>
          </a:xfrm>
        </p:spPr>
        <p:txBody>
          <a:bodyPr/>
          <a:lstStyle/>
          <a:p>
            <a:pPr eaLnBrk="1" hangingPunct="1"/>
            <a:r>
              <a:rPr lang="fr-FR" smtClean="0">
                <a:latin typeface="DIN"/>
              </a:rPr>
              <a:t>PRINCIPES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endParaRPr lang="fr-FR" smtClean="0">
              <a:cs typeface="Arial" charset="0"/>
            </a:endParaRPr>
          </a:p>
        </p:txBody>
      </p:sp>
      <p:sp>
        <p:nvSpPr>
          <p:cNvPr id="13314"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88CD50-EA98-4666-9B88-09794BC57C82}" type="slidenum">
              <a:rPr lang="fr-FR">
                <a:cs typeface="Arial" charset="0"/>
              </a:rPr>
              <a:pPr fontAlgn="base">
                <a:spcBef>
                  <a:spcPct val="0"/>
                </a:spcBef>
                <a:spcAft>
                  <a:spcPct val="0"/>
                </a:spcAft>
                <a:defRPr/>
              </a:pPr>
              <a:t>5</a:t>
            </a:fld>
            <a:endParaRPr lang="fr-FR">
              <a:cs typeface="Arial" charset="0"/>
            </a:endParaRPr>
          </a:p>
        </p:txBody>
      </p:sp>
      <p:sp>
        <p:nvSpPr>
          <p:cNvPr id="11267" name="Espace réservé du contenu 3"/>
          <p:cNvSpPr>
            <a:spLocks noGrp="1"/>
          </p:cNvSpPr>
          <p:nvPr>
            <p:ph sz="quarter" idx="13"/>
          </p:nvPr>
        </p:nvSpPr>
        <p:spPr>
          <a:xfrm>
            <a:off x="0" y="981075"/>
            <a:ext cx="8928100" cy="4608513"/>
          </a:xfrm>
        </p:spPr>
        <p:txBody>
          <a:bodyPr/>
          <a:lstStyle/>
          <a:p>
            <a:pPr algn="just" eaLnBrk="1" hangingPunct="1">
              <a:buFont typeface="Arial" charset="0"/>
              <a:buChar char="•"/>
            </a:pPr>
            <a:r>
              <a:rPr lang="fr-FR" sz="3200" b="1" smtClean="0">
                <a:solidFill>
                  <a:schemeClr val="tx1"/>
                </a:solidFill>
                <a:latin typeface="Calibri" pitchFamily="34" charset="0"/>
              </a:rPr>
              <a:t>CIRCUITS COURTS</a:t>
            </a:r>
          </a:p>
          <a:p>
            <a:pPr algn="just" eaLnBrk="1" hangingPunct="1">
              <a:buFont typeface="Arial" charset="0"/>
              <a:buChar char="•"/>
            </a:pPr>
            <a:r>
              <a:rPr lang="fr-FR" smtClean="0">
                <a:solidFill>
                  <a:schemeClr val="tx1"/>
                </a:solidFill>
                <a:latin typeface="Calibri" pitchFamily="34" charset="0"/>
              </a:rPr>
              <a:t> </a:t>
            </a:r>
            <a:r>
              <a:rPr lang="fr-FR" sz="2800" smtClean="0">
                <a:solidFill>
                  <a:schemeClr val="tx1"/>
                </a:solidFill>
                <a:latin typeface="Calibri" pitchFamily="34" charset="0"/>
              </a:rPr>
              <a:t>Selon le Ministère de l'alimentation, de l'agriculture et de la pêche, est considéré comme un circuit court en France, </a:t>
            </a:r>
            <a:r>
              <a:rPr lang="fr-FR" sz="2800" b="1" smtClean="0">
                <a:solidFill>
                  <a:schemeClr val="tx1"/>
                </a:solidFill>
                <a:latin typeface="Calibri" pitchFamily="34" charset="0"/>
              </a:rPr>
              <a:t>le circuit de distribution dans lequel intervient au maximum un intermédiaire entre le producteur et le consommateur.</a:t>
            </a:r>
            <a:r>
              <a:rPr lang="fr-FR" sz="2800" smtClean="0">
                <a:solidFill>
                  <a:schemeClr val="tx1"/>
                </a:solidFill>
                <a:latin typeface="Calibri" pitchFamily="34" charset="0"/>
              </a:rPr>
              <a:t> </a:t>
            </a:r>
          </a:p>
          <a:p>
            <a:pPr algn="just" eaLnBrk="1" hangingPunct="1">
              <a:buFont typeface="Arial" charset="0"/>
              <a:buChar char="•"/>
            </a:pPr>
            <a:r>
              <a:rPr lang="fr-FR" sz="2800" smtClean="0">
                <a:solidFill>
                  <a:schemeClr val="tx1"/>
                </a:solidFill>
                <a:latin typeface="Calibri" pitchFamily="34" charset="0"/>
              </a:rPr>
              <a:t>Contrairement aux idées reçues, il n'y a pas de notion géographique de proximité derrière le terme circuit court, le producteur pouvant être proche ou non du consommateur.</a:t>
            </a:r>
          </a:p>
        </p:txBody>
      </p:sp>
      <p:sp>
        <p:nvSpPr>
          <p:cNvPr id="11268" name="Titre 4"/>
          <p:cNvSpPr>
            <a:spLocks noGrp="1"/>
          </p:cNvSpPr>
          <p:nvPr>
            <p:ph type="title"/>
          </p:nvPr>
        </p:nvSpPr>
        <p:spPr>
          <a:xfrm>
            <a:off x="684213" y="0"/>
            <a:ext cx="8002587" cy="908050"/>
          </a:xfrm>
        </p:spPr>
        <p:txBody>
          <a:bodyPr/>
          <a:lstStyle/>
          <a:p>
            <a:pPr eaLnBrk="1" hangingPunct="1"/>
            <a:r>
              <a:rPr lang="fr-FR" sz="4000" smtClean="0">
                <a:solidFill>
                  <a:schemeClr val="tx1"/>
                </a:solidFill>
                <a:latin typeface="Calibri" pitchFamily="34" charset="0"/>
              </a:rPr>
              <a:t>. </a:t>
            </a:r>
            <a:r>
              <a:rPr lang="fr-FR" sz="3200" smtClean="0">
                <a:solidFill>
                  <a:schemeClr val="tx1"/>
                </a:solidFill>
                <a:latin typeface="Calibri" pitchFamily="34" charset="0"/>
              </a:rPr>
              <a:t>COMMERCE ÉQUITABLE, BIO, LOCAL : QUELLE DIFFÉRENCE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endParaRPr lang="fr-FR" smtClean="0">
              <a:cs typeface="Arial" charset="0"/>
            </a:endParaRPr>
          </a:p>
        </p:txBody>
      </p:sp>
      <p:sp>
        <p:nvSpPr>
          <p:cNvPr id="14338"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8E9524-8FF8-47FD-8616-40E4B9AD34D3}" type="slidenum">
              <a:rPr lang="fr-FR">
                <a:cs typeface="Arial" charset="0"/>
              </a:rPr>
              <a:pPr fontAlgn="base">
                <a:spcBef>
                  <a:spcPct val="0"/>
                </a:spcBef>
                <a:spcAft>
                  <a:spcPct val="0"/>
                </a:spcAft>
                <a:defRPr/>
              </a:pPr>
              <a:t>6</a:t>
            </a:fld>
            <a:endParaRPr lang="fr-FR">
              <a:cs typeface="Arial" charset="0"/>
            </a:endParaRPr>
          </a:p>
        </p:txBody>
      </p:sp>
      <p:sp>
        <p:nvSpPr>
          <p:cNvPr id="12291" name="Espace réservé du contenu 3"/>
          <p:cNvSpPr>
            <a:spLocks noGrp="1"/>
          </p:cNvSpPr>
          <p:nvPr>
            <p:ph sz="quarter" idx="13"/>
          </p:nvPr>
        </p:nvSpPr>
        <p:spPr>
          <a:xfrm>
            <a:off x="395288" y="1052513"/>
            <a:ext cx="8497887" cy="4897437"/>
          </a:xfrm>
        </p:spPr>
        <p:txBody>
          <a:bodyPr/>
          <a:lstStyle/>
          <a:p>
            <a:pPr algn="just" eaLnBrk="1" hangingPunct="1">
              <a:buFont typeface="Arial" charset="0"/>
              <a:buChar char="•"/>
            </a:pPr>
            <a:r>
              <a:rPr lang="fr-FR" sz="2800" smtClean="0">
                <a:solidFill>
                  <a:schemeClr val="tx1"/>
                </a:solidFill>
                <a:latin typeface="Calibri" pitchFamily="34" charset="0"/>
              </a:rPr>
              <a:t>C’est un mode de production et de transformation respectueux de l’environnement, du bien- être animal et de la biodiversité. </a:t>
            </a:r>
          </a:p>
          <a:p>
            <a:pPr algn="just" eaLnBrk="1" hangingPunct="1">
              <a:buFont typeface="Arial" charset="0"/>
              <a:buChar char="•"/>
            </a:pPr>
            <a:r>
              <a:rPr lang="fr-FR" sz="2800" smtClean="0">
                <a:solidFill>
                  <a:schemeClr val="tx1"/>
                </a:solidFill>
                <a:latin typeface="Calibri" pitchFamily="34" charset="0"/>
              </a:rPr>
              <a:t>Les aliments bio sont produits à partir d’ingrédients cultivés sans produits chimiques de synthèse et sans OGM (organismes génétiquement modifiés). Ils ne contiennent ni exhausteurs de goût, ni colorants, ni arômes chimiques de synthèse. L’utilisation d’additifs est très fortement limitée. </a:t>
            </a:r>
          </a:p>
        </p:txBody>
      </p:sp>
      <p:sp>
        <p:nvSpPr>
          <p:cNvPr id="12292" name="Titre 4"/>
          <p:cNvSpPr>
            <a:spLocks noGrp="1"/>
          </p:cNvSpPr>
          <p:nvPr>
            <p:ph type="title"/>
          </p:nvPr>
        </p:nvSpPr>
        <p:spPr>
          <a:xfrm>
            <a:off x="457200" y="-242888"/>
            <a:ext cx="8229600" cy="1143001"/>
          </a:xfrm>
        </p:spPr>
        <p:txBody>
          <a:bodyPr/>
          <a:lstStyle/>
          <a:p>
            <a:pPr eaLnBrk="1" hangingPunct="1"/>
            <a:r>
              <a:rPr lang="fr-FR" sz="4000" smtClean="0">
                <a:solidFill>
                  <a:schemeClr val="tx1"/>
                </a:solidFill>
                <a:latin typeface="Calibri" pitchFamily="34" charset="0"/>
              </a:rPr>
              <a:t>L’AGRICULTURE BIOLOGIQUE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cs typeface="Arial" charset="0"/>
              </a:rPr>
              <a:t>  </a:t>
            </a:r>
          </a:p>
        </p:txBody>
      </p:sp>
      <p:sp>
        <p:nvSpPr>
          <p:cNvPr id="15362"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4E43E0-EAE6-4D62-9725-0C581A2A73CC}" type="slidenum">
              <a:rPr lang="fr-FR">
                <a:cs typeface="Arial" charset="0"/>
              </a:rPr>
              <a:pPr fontAlgn="base">
                <a:spcBef>
                  <a:spcPct val="0"/>
                </a:spcBef>
                <a:spcAft>
                  <a:spcPct val="0"/>
                </a:spcAft>
                <a:defRPr/>
              </a:pPr>
              <a:t>7</a:t>
            </a:fld>
            <a:endParaRPr lang="fr-FR">
              <a:cs typeface="Arial" charset="0"/>
            </a:endParaRPr>
          </a:p>
        </p:txBody>
      </p:sp>
      <p:sp>
        <p:nvSpPr>
          <p:cNvPr id="13315" name="Espace réservé du contenu 3"/>
          <p:cNvSpPr>
            <a:spLocks noGrp="1"/>
          </p:cNvSpPr>
          <p:nvPr>
            <p:ph sz="quarter" idx="13"/>
          </p:nvPr>
        </p:nvSpPr>
        <p:spPr>
          <a:xfrm>
            <a:off x="0" y="1557338"/>
            <a:ext cx="8893175" cy="4570412"/>
          </a:xfrm>
        </p:spPr>
        <p:txBody>
          <a:bodyPr/>
          <a:lstStyle/>
          <a:p>
            <a:pPr algn="just" eaLnBrk="1" hangingPunct="1">
              <a:lnSpc>
                <a:spcPct val="90000"/>
              </a:lnSpc>
              <a:buFont typeface="Arial" charset="0"/>
              <a:buChar char="•"/>
            </a:pPr>
            <a:r>
              <a:rPr lang="fr-FR" sz="3200" smtClean="0">
                <a:solidFill>
                  <a:schemeClr val="tx1"/>
                </a:solidFill>
                <a:latin typeface="Calibri" pitchFamily="34" charset="0"/>
              </a:rPr>
              <a:t>Un circuit local ou de proximité ne tient pas compte du nombre d’intermédiaires mais de la distance géographique entre le producteur et le consommateur. La distance fixée n’est pas à ce jour réglementée en France </a:t>
            </a:r>
          </a:p>
        </p:txBody>
      </p:sp>
      <p:sp>
        <p:nvSpPr>
          <p:cNvPr id="13316" name="Titre 4"/>
          <p:cNvSpPr>
            <a:spLocks noGrp="1"/>
          </p:cNvSpPr>
          <p:nvPr>
            <p:ph type="title"/>
          </p:nvPr>
        </p:nvSpPr>
        <p:spPr>
          <a:xfrm>
            <a:off x="457200" y="-242888"/>
            <a:ext cx="8229600" cy="1143001"/>
          </a:xfrm>
        </p:spPr>
        <p:txBody>
          <a:bodyPr/>
          <a:lstStyle/>
          <a:p>
            <a:pPr eaLnBrk="1" hangingPunct="1"/>
            <a:r>
              <a:rPr lang="fr-FR" sz="4000" smtClean="0">
                <a:solidFill>
                  <a:schemeClr val="tx1"/>
                </a:solidFill>
                <a:latin typeface="Calibri" pitchFamily="34" charset="0"/>
              </a:rPr>
              <a:t>CIRCUITS LOCAUX / DE PROXIMITÉ</a:t>
            </a:r>
          </a:p>
        </p:txBody>
      </p:sp>
      <p:sp>
        <p:nvSpPr>
          <p:cNvPr id="13318" name="Espace réservé du contenu 3"/>
          <p:cNvSpPr>
            <a:spLocks/>
          </p:cNvSpPr>
          <p:nvPr/>
        </p:nvSpPr>
        <p:spPr bwMode="auto">
          <a:xfrm>
            <a:off x="0" y="1557338"/>
            <a:ext cx="8893175" cy="4570412"/>
          </a:xfrm>
          <a:prstGeom prst="rect">
            <a:avLst/>
          </a:prstGeom>
          <a:noFill/>
          <a:ln w="9525">
            <a:noFill/>
            <a:miter lim="800000"/>
            <a:headEnd/>
            <a:tailEnd/>
          </a:ln>
        </p:spPr>
        <p:txBody>
          <a:bodyPr/>
          <a:lstStyle/>
          <a:p>
            <a:pPr marL="268288" indent="-268288">
              <a:lnSpc>
                <a:spcPct val="90000"/>
              </a:lnSpc>
              <a:spcBef>
                <a:spcPct val="20000"/>
              </a:spcBef>
              <a:buClr>
                <a:schemeClr val="bg1"/>
              </a:buClr>
              <a:buFont typeface="Arial" charset="0"/>
              <a:buNone/>
            </a:pPr>
            <a:endParaRPr lang="fr-FR" sz="2400" i="1">
              <a:solidFill>
                <a:srgbClr val="31859C"/>
              </a:solidFill>
              <a:latin typeface="DIN-Medium"/>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a date 1"/>
          <p:cNvSpPr>
            <a:spLocks noGrp="1"/>
          </p:cNvSpPr>
          <p:nvPr>
            <p:ph type="dt" sz="quarter" idx="1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fr-FR">
                <a:cs typeface="Arial" charset="0"/>
              </a:rPr>
              <a:t>Date  </a:t>
            </a:r>
          </a:p>
        </p:txBody>
      </p:sp>
      <p:sp>
        <p:nvSpPr>
          <p:cNvPr id="17410" name="Espace réservé du numéro de diapositive 2"/>
          <p:cNvSpPr>
            <a:spLocks noGrp="1"/>
          </p:cNvSpPr>
          <p:nvPr>
            <p:ph type="sldNum" sz="quarter" idx="16"/>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080BAA-7801-4613-8D16-BD8F80EB993D}" type="slidenum">
              <a:rPr lang="fr-FR">
                <a:cs typeface="Arial" charset="0"/>
              </a:rPr>
              <a:pPr fontAlgn="base">
                <a:spcBef>
                  <a:spcPct val="0"/>
                </a:spcBef>
                <a:spcAft>
                  <a:spcPct val="0"/>
                </a:spcAft>
                <a:defRPr/>
              </a:pPr>
              <a:t>8</a:t>
            </a:fld>
            <a:endParaRPr lang="fr-FR">
              <a:cs typeface="Arial" charset="0"/>
            </a:endParaRPr>
          </a:p>
        </p:txBody>
      </p:sp>
      <p:sp>
        <p:nvSpPr>
          <p:cNvPr id="14339" name="Espace réservé du contenu 3"/>
          <p:cNvSpPr>
            <a:spLocks noGrp="1"/>
          </p:cNvSpPr>
          <p:nvPr>
            <p:ph sz="quarter" idx="13"/>
          </p:nvPr>
        </p:nvSpPr>
        <p:spPr>
          <a:xfrm>
            <a:off x="0" y="981075"/>
            <a:ext cx="8928100" cy="5327650"/>
          </a:xfrm>
        </p:spPr>
        <p:txBody>
          <a:bodyPr/>
          <a:lstStyle/>
          <a:p>
            <a:pPr marL="0" indent="0" algn="just" eaLnBrk="1" hangingPunct="1">
              <a:buFont typeface="Arial" charset="0"/>
              <a:buChar char="•"/>
            </a:pPr>
            <a:r>
              <a:rPr lang="fr-FR" sz="2800" smtClean="0">
                <a:solidFill>
                  <a:schemeClr val="tx1"/>
                </a:solidFill>
                <a:latin typeface="Calibri" pitchFamily="34" charset="0"/>
              </a:rPr>
              <a:t>Le label</a:t>
            </a:r>
            <a:r>
              <a:rPr lang="fr-FR" sz="2800" b="1" smtClean="0">
                <a:solidFill>
                  <a:schemeClr val="tx1"/>
                </a:solidFill>
                <a:latin typeface="Calibri" pitchFamily="34" charset="0"/>
              </a:rPr>
              <a:t> BIOPARTENAIRE</a:t>
            </a:r>
            <a:r>
              <a:rPr lang="fr-FR" sz="2800" smtClean="0">
                <a:solidFill>
                  <a:schemeClr val="tx1"/>
                </a:solidFill>
                <a:latin typeface="Calibri" pitchFamily="34" charset="0"/>
              </a:rPr>
              <a:t>®, porté par l’association BioPartenaire, a été créé en 2002 pour garantir des partenariats équitables Nord/Sud et couvre également des filières équitables en agriculture biologique Nord/Nord depuis 2007. 13 filières labellisées en France et + de 400 produits alimentaires et cosmétiques </a:t>
            </a:r>
          </a:p>
          <a:p>
            <a:pPr marL="0" indent="0" algn="just" eaLnBrk="1" hangingPunct="1">
              <a:buFont typeface="Arial" charset="0"/>
              <a:buChar char="•"/>
            </a:pPr>
            <a:r>
              <a:rPr lang="fr-FR" sz="2800" b="1" smtClean="0">
                <a:solidFill>
                  <a:schemeClr val="tx1"/>
                </a:solidFill>
                <a:latin typeface="Calibri" pitchFamily="34" charset="0"/>
              </a:rPr>
              <a:t>Ecocert Solidaire : </a:t>
            </a:r>
            <a:r>
              <a:rPr lang="fr-FR" sz="2800" smtClean="0">
                <a:solidFill>
                  <a:schemeClr val="tx1"/>
                </a:solidFill>
                <a:latin typeface="Calibri" pitchFamily="34" charset="0"/>
              </a:rPr>
              <a:t>a ouvert en 2013 son référentiel « Equitable, Solidaire et Responsable » à des partenariats commerciaux équitables avec des producteurs français</a:t>
            </a:r>
            <a:r>
              <a:rPr lang="fr-FR" smtClean="0">
                <a:solidFill>
                  <a:schemeClr val="tx1"/>
                </a:solidFill>
                <a:latin typeface="Calibri" pitchFamily="34" charset="0"/>
              </a:rPr>
              <a:t> </a:t>
            </a:r>
          </a:p>
          <a:p>
            <a:pPr marL="0" indent="0" algn="just" eaLnBrk="1" hangingPunct="1">
              <a:buFont typeface="Arial" charset="0"/>
              <a:buChar char="•"/>
            </a:pPr>
            <a:r>
              <a:rPr lang="fr-FR" sz="2800" b="1" smtClean="0">
                <a:solidFill>
                  <a:schemeClr val="tx1"/>
                </a:solidFill>
                <a:latin typeface="Calibri" pitchFamily="34" charset="0"/>
              </a:rPr>
              <a:t>« Ensemble solidaires avec les producteurs »</a:t>
            </a:r>
            <a:r>
              <a:rPr lang="fr-FR" sz="2800" smtClean="0">
                <a:solidFill>
                  <a:schemeClr val="tx1"/>
                </a:solidFill>
                <a:latin typeface="Calibri" pitchFamily="34" charset="0"/>
              </a:rPr>
              <a:t> Biocoop commercialise depuis 2000 une gamme de produits sous sa marque.</a:t>
            </a:r>
          </a:p>
          <a:p>
            <a:pPr marL="0" indent="0" eaLnBrk="1" hangingPunct="1">
              <a:buFont typeface="Arial" charset="0"/>
              <a:buChar char="•"/>
            </a:pPr>
            <a:r>
              <a:rPr lang="fr-FR" sz="2800" smtClean="0">
                <a:solidFill>
                  <a:schemeClr val="tx1"/>
                </a:solidFill>
                <a:latin typeface="Calibri" pitchFamily="34" charset="0"/>
              </a:rPr>
              <a:t> </a:t>
            </a:r>
          </a:p>
        </p:txBody>
      </p:sp>
      <p:sp>
        <p:nvSpPr>
          <p:cNvPr id="14340" name="Titre 4"/>
          <p:cNvSpPr>
            <a:spLocks noGrp="1"/>
          </p:cNvSpPr>
          <p:nvPr>
            <p:ph type="title"/>
          </p:nvPr>
        </p:nvSpPr>
        <p:spPr>
          <a:xfrm>
            <a:off x="457200" y="-242888"/>
            <a:ext cx="8229600" cy="1143001"/>
          </a:xfrm>
        </p:spPr>
        <p:txBody>
          <a:bodyPr/>
          <a:lstStyle/>
          <a:p>
            <a:pPr eaLnBrk="1" hangingPunct="1"/>
            <a:r>
              <a:rPr lang="fr-FR" sz="4000" smtClean="0">
                <a:solidFill>
                  <a:schemeClr val="tx1"/>
                </a:solidFill>
                <a:latin typeface="Calibri" pitchFamily="34" charset="0"/>
              </a:rPr>
              <a:t>LABELS PRIVÉS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a:xfrm>
            <a:off x="395288" y="-100013"/>
            <a:ext cx="8229600" cy="1143001"/>
          </a:xfrm>
        </p:spPr>
        <p:txBody>
          <a:bodyPr/>
          <a:lstStyle/>
          <a:p>
            <a:r>
              <a:rPr lang="fr-FR" smtClean="0"/>
              <a:t>SUITE</a:t>
            </a:r>
          </a:p>
        </p:txBody>
      </p:sp>
      <p:sp>
        <p:nvSpPr>
          <p:cNvPr id="15362" name="Rectangle 3"/>
          <p:cNvSpPr>
            <a:spLocks noGrp="1"/>
          </p:cNvSpPr>
          <p:nvPr>
            <p:ph type="body" idx="4294967295"/>
          </p:nvPr>
        </p:nvSpPr>
        <p:spPr>
          <a:xfrm>
            <a:off x="468313" y="1557338"/>
            <a:ext cx="8229600" cy="4525962"/>
          </a:xfrm>
        </p:spPr>
        <p:txBody>
          <a:bodyPr/>
          <a:lstStyle/>
          <a:p>
            <a:pPr algn="just"/>
            <a:r>
              <a:rPr lang="fr-FR" b="1" smtClean="0"/>
              <a:t>« PAYSANS D'ICI »: </a:t>
            </a:r>
            <a:r>
              <a:rPr lang="fr-FR" smtClean="0"/>
              <a:t>Ethiquable développe depuis 2011 une gamme de 21 produits avec 12 organisations de producteurs en France </a:t>
            </a:r>
          </a:p>
          <a:p>
            <a:pPr algn="just"/>
            <a:r>
              <a:rPr lang="fr-FR" b="1" smtClean="0"/>
              <a:t>Agri-Éthique : </a:t>
            </a:r>
            <a:r>
              <a:rPr lang="fr-FR" smtClean="0"/>
              <a:t>la démarche Agri-Éthique, s’adresse aux différents acteurs de la filière blé : producteurs, meuniers, boulangers ou industriels.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2128</TotalTime>
  <Words>512</Words>
  <Application>Microsoft Office PowerPoint</Application>
  <PresentationFormat>Affichage à l'écran (4:3)</PresentationFormat>
  <Paragraphs>40</Paragraphs>
  <Slides>10</Slides>
  <Notes>0</Notes>
  <HiddenSlides>0</HiddenSlides>
  <MMClips>0</MMClips>
  <ScaleCrop>false</ScaleCrop>
  <HeadingPairs>
    <vt:vector size="6" baseType="variant">
      <vt:variant>
        <vt:lpstr>Polices utilisées</vt:lpstr>
      </vt:variant>
      <vt:variant>
        <vt:i4>5</vt:i4>
      </vt:variant>
      <vt:variant>
        <vt:lpstr>Modèle de conception</vt:lpstr>
      </vt:variant>
      <vt:variant>
        <vt:i4>4</vt:i4>
      </vt:variant>
      <vt:variant>
        <vt:lpstr>Titres des diapositives</vt:lpstr>
      </vt:variant>
      <vt:variant>
        <vt:i4>10</vt:i4>
      </vt:variant>
    </vt:vector>
  </HeadingPairs>
  <TitlesOfParts>
    <vt:vector size="19" baseType="lpstr">
      <vt:lpstr>Arial</vt:lpstr>
      <vt:lpstr>Calibri</vt:lpstr>
      <vt:lpstr>Eveleth Slant Regular</vt:lpstr>
      <vt:lpstr>DIN</vt:lpstr>
      <vt:lpstr>DIN-Medium</vt:lpstr>
      <vt:lpstr>Thème Office</vt:lpstr>
      <vt:lpstr>Thème Office</vt:lpstr>
      <vt:lpstr>Thème Office</vt:lpstr>
      <vt:lpstr>Thème Office</vt:lpstr>
      <vt:lpstr>Diapositive 1</vt:lpstr>
      <vt:lpstr>Diapositive 2</vt:lpstr>
      <vt:lpstr>DÉFINITION LÉGALE DU COMMERCE ÉQUITABLE « MADE IN FRANCE »</vt:lpstr>
      <vt:lpstr>PRINCIPES</vt:lpstr>
      <vt:lpstr>. COMMERCE ÉQUITABLE, BIO, LOCAL : QUELLE DIFFÉRENCE ? </vt:lpstr>
      <vt:lpstr>L’AGRICULTURE BIOLOGIQUE</vt:lpstr>
      <vt:lpstr>CIRCUITS LOCAUX / DE PROXIMITÉ</vt:lpstr>
      <vt:lpstr>LABELS PRIVÉS</vt:lpstr>
      <vt:lpstr>SUITE</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Camille</dc:creator>
  <cp:lastModifiedBy>Propriétaire</cp:lastModifiedBy>
  <cp:revision>89</cp:revision>
  <dcterms:created xsi:type="dcterms:W3CDTF">2016-08-22T10:21:45Z</dcterms:created>
  <dcterms:modified xsi:type="dcterms:W3CDTF">2017-10-02T09:23:32Z</dcterms:modified>
</cp:coreProperties>
</file>