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9" r:id="rId3"/>
    <p:sldId id="290" r:id="rId4"/>
    <p:sldId id="291" r:id="rId5"/>
    <p:sldId id="292" r:id="rId6"/>
    <p:sldId id="293" r:id="rId7"/>
    <p:sldId id="294" r:id="rId8"/>
    <p:sldId id="295" r:id="rId9"/>
    <p:sldId id="298" r:id="rId10"/>
    <p:sldId id="296" r:id="rId11"/>
    <p:sldId id="299" r:id="rId12"/>
    <p:sldId id="287" r:id="rId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272"/>
    <a:srgbClr val="1AA2B1"/>
    <a:srgbClr val="7B0F0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31" autoAdjust="0"/>
  </p:normalViewPr>
  <p:slideViewPr>
    <p:cSldViewPr>
      <p:cViewPr>
        <p:scale>
          <a:sx n="100" d="100"/>
          <a:sy n="100" d="100"/>
        </p:scale>
        <p:origin x="-1932" y="-558"/>
      </p:cViewPr>
      <p:guideLst>
        <p:guide orient="horz" pos="2160"/>
        <p:guide pos="2880"/>
      </p:guideLst>
    </p:cSldViewPr>
  </p:slideViewPr>
  <p:outlineViewPr>
    <p:cViewPr>
      <p:scale>
        <a:sx n="33" d="100"/>
        <a:sy n="33" d="100"/>
      </p:scale>
      <p:origin x="0" y="-17844"/>
    </p:cViewPr>
  </p:outlineViewPr>
  <p:notesTextViewPr>
    <p:cViewPr>
      <p:scale>
        <a:sx n="100" d="100"/>
        <a:sy n="100" d="100"/>
      </p:scale>
      <p:origin x="0" y="0"/>
    </p:cViewPr>
  </p:notesTextViewPr>
  <p:notesViewPr>
    <p:cSldViewPr>
      <p:cViewPr varScale="1">
        <p:scale>
          <a:sx n="53" d="100"/>
          <a:sy n="53" d="100"/>
        </p:scale>
        <p:origin x="-285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1E3B359-20C7-40B6-87A7-4258306FB423}" type="datetimeFigureOut">
              <a:rPr lang="fr-FR"/>
              <a:pPr>
                <a:defRPr/>
              </a:pPr>
              <a:t>02/10/2017</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4F74B0A-85D7-4BBF-984F-00FD96F6100E}" type="slidenum">
              <a:rPr lang="fr-FR"/>
              <a:pPr>
                <a:defRPr/>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19933AB-A86F-41D7-AE0F-C20AED2752F6}" type="datetimeFigureOut">
              <a:rPr lang="fr-FR"/>
              <a:pPr>
                <a:defRPr/>
              </a:pPr>
              <a:t>02/10/2017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65C32CD-A931-4894-B069-9ABBF97CE77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garde">
    <p:spTree>
      <p:nvGrpSpPr>
        <p:cNvPr id="1" name=""/>
        <p:cNvGrpSpPr/>
        <p:nvPr/>
      </p:nvGrpSpPr>
      <p:grpSpPr>
        <a:xfrm>
          <a:off x="0" y="0"/>
          <a:ext cx="0" cy="0"/>
          <a:chOff x="0" y="0"/>
          <a:chExt cx="0" cy="0"/>
        </a:xfrm>
      </p:grpSpPr>
      <p:pic>
        <p:nvPicPr>
          <p:cNvPr id="4" name="Picture 11" descr="C:\Users\Camille\Desktop\Bord-prez-ppt-droit.png"/>
          <p:cNvPicPr>
            <a:picLocks noChangeAspect="1" noChangeArrowheads="1"/>
          </p:cNvPicPr>
          <p:nvPr userDrawn="1"/>
        </p:nvPicPr>
        <p:blipFill>
          <a:blip r:embed="rId2"/>
          <a:srcRect/>
          <a:stretch>
            <a:fillRect/>
          </a:stretch>
        </p:blipFill>
        <p:spPr bwMode="auto">
          <a:xfrm>
            <a:off x="5257800" y="0"/>
            <a:ext cx="3886200" cy="3181350"/>
          </a:xfrm>
          <a:prstGeom prst="rect">
            <a:avLst/>
          </a:prstGeom>
          <a:noFill/>
          <a:ln w="9525">
            <a:noFill/>
            <a:miter lim="800000"/>
            <a:headEnd/>
            <a:tailEnd/>
          </a:ln>
        </p:spPr>
      </p:pic>
      <p:sp>
        <p:nvSpPr>
          <p:cNvPr id="5" name="Rectangle 8"/>
          <p:cNvSpPr/>
          <p:nvPr userDrawn="1"/>
        </p:nvSpPr>
        <p:spPr>
          <a:xfrm>
            <a:off x="0" y="3357563"/>
            <a:ext cx="9144000" cy="3500437"/>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cxnSp>
        <p:nvCxnSpPr>
          <p:cNvPr id="6" name="Connecteur droit 18"/>
          <p:cNvCxnSpPr/>
          <p:nvPr userDrawn="1"/>
        </p:nvCxnSpPr>
        <p:spPr>
          <a:xfrm>
            <a:off x="3203575" y="4652963"/>
            <a:ext cx="28082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10" descr="C:\Users\Camille\Desktop\Bord-prez-ppt-gauche.png"/>
          <p:cNvPicPr>
            <a:picLocks noChangeAspect="1" noChangeArrowheads="1"/>
          </p:cNvPicPr>
          <p:nvPr userDrawn="1"/>
        </p:nvPicPr>
        <p:blipFill>
          <a:blip r:embed="rId3"/>
          <a:srcRect/>
          <a:stretch>
            <a:fillRect/>
          </a:stretch>
        </p:blipFill>
        <p:spPr bwMode="auto">
          <a:xfrm>
            <a:off x="0" y="0"/>
            <a:ext cx="4048125" cy="3209925"/>
          </a:xfrm>
          <a:prstGeom prst="rect">
            <a:avLst/>
          </a:prstGeom>
          <a:noFill/>
          <a:ln w="9525">
            <a:noFill/>
            <a:miter lim="800000"/>
            <a:headEnd/>
            <a:tailEnd/>
          </a:ln>
        </p:spPr>
      </p:pic>
      <p:pic>
        <p:nvPicPr>
          <p:cNvPr id="8" name="Picture 3" descr="C:\Users\Camille\Desktop\Charte\Illustrations\Illustrations\ADM_illustrations-12.png"/>
          <p:cNvPicPr>
            <a:picLocks noChangeAspect="1" noChangeArrowheads="1"/>
          </p:cNvPicPr>
          <p:nvPr userDrawn="1"/>
        </p:nvPicPr>
        <p:blipFill>
          <a:blip r:embed="rId4"/>
          <a:srcRect/>
          <a:stretch>
            <a:fillRect/>
          </a:stretch>
        </p:blipFill>
        <p:spPr bwMode="auto">
          <a:xfrm>
            <a:off x="3089275" y="220663"/>
            <a:ext cx="2922588" cy="3352800"/>
          </a:xfrm>
          <a:prstGeom prst="rect">
            <a:avLst/>
          </a:prstGeom>
          <a:noFill/>
          <a:ln w="9525">
            <a:noFill/>
            <a:miter lim="800000"/>
            <a:headEnd/>
            <a:tailEnd/>
          </a:ln>
        </p:spPr>
      </p:pic>
      <p:pic>
        <p:nvPicPr>
          <p:cNvPr id="9" name="Picture 2" descr="C:\Users\Camille\Desktop\Charte\Logos\PNG\Logo adm 2016 Teal horizontal png.png"/>
          <p:cNvPicPr>
            <a:picLocks noChangeAspect="1" noChangeArrowheads="1"/>
          </p:cNvPicPr>
          <p:nvPr userDrawn="1"/>
        </p:nvPicPr>
        <p:blipFill>
          <a:blip r:embed="rId5"/>
          <a:srcRect/>
          <a:stretch>
            <a:fillRect/>
          </a:stretch>
        </p:blipFill>
        <p:spPr bwMode="auto">
          <a:xfrm>
            <a:off x="3208338" y="5721350"/>
            <a:ext cx="2663825" cy="877888"/>
          </a:xfrm>
          <a:prstGeom prst="rect">
            <a:avLst/>
          </a:prstGeom>
          <a:noFill/>
          <a:ln w="9525">
            <a:noFill/>
            <a:miter lim="800000"/>
            <a:headEnd/>
            <a:tailEnd/>
          </a:ln>
        </p:spPr>
      </p:pic>
      <p:sp>
        <p:nvSpPr>
          <p:cNvPr id="17" name="Espace réservé du texte 16"/>
          <p:cNvSpPr>
            <a:spLocks noGrp="1"/>
          </p:cNvSpPr>
          <p:nvPr>
            <p:ph type="body" sz="quarter" idx="10"/>
          </p:nvPr>
        </p:nvSpPr>
        <p:spPr>
          <a:xfrm>
            <a:off x="0" y="3789040"/>
            <a:ext cx="9144000" cy="936104"/>
          </a:xfrm>
        </p:spPr>
        <p:txBody>
          <a:bodyPr>
            <a:noAutofit/>
          </a:bodyPr>
          <a:lstStyle>
            <a:lvl1pPr algn="ctr">
              <a:buNone/>
              <a:defRPr sz="4000" baseline="0">
                <a:solidFill>
                  <a:schemeClr val="bg1"/>
                </a:solidFill>
                <a:latin typeface="Eveleth Slant Regular" pitchFamily="50" charset="0"/>
              </a:defRPr>
            </a:lvl1pPr>
          </a:lstStyle>
          <a:p>
            <a:pPr lvl="0"/>
            <a:r>
              <a:rPr lang="fr-FR" dirty="0" smtClean="0"/>
              <a:t>Cliquez pour modifier les styles du texte du masque</a:t>
            </a:r>
          </a:p>
        </p:txBody>
      </p:sp>
      <p:sp>
        <p:nvSpPr>
          <p:cNvPr id="21" name="Espace réservé du texte 20"/>
          <p:cNvSpPr>
            <a:spLocks noGrp="1"/>
          </p:cNvSpPr>
          <p:nvPr>
            <p:ph type="body" sz="quarter" idx="11"/>
          </p:nvPr>
        </p:nvSpPr>
        <p:spPr>
          <a:xfrm>
            <a:off x="0" y="4797151"/>
            <a:ext cx="9144000" cy="914400"/>
          </a:xfrm>
        </p:spPr>
        <p:txBody>
          <a:bodyPr/>
          <a:lstStyle>
            <a:lvl1pPr algn="ctr">
              <a:buNone/>
              <a:defRPr baseline="0">
                <a:solidFill>
                  <a:schemeClr val="bg1"/>
                </a:solidFill>
                <a:latin typeface="DIN" pitchFamily="2" charset="0"/>
              </a:defRPr>
            </a:lvl1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contenu">
    <p:spTree>
      <p:nvGrpSpPr>
        <p:cNvPr id="1" name=""/>
        <p:cNvGrpSpPr/>
        <p:nvPr/>
      </p:nvGrpSpPr>
      <p:grpSpPr>
        <a:xfrm>
          <a:off x="0" y="0"/>
          <a:ext cx="0" cy="0"/>
          <a:chOff x="0" y="0"/>
          <a:chExt cx="0" cy="0"/>
        </a:xfrm>
      </p:grpSpPr>
      <p:sp>
        <p:nvSpPr>
          <p:cNvPr id="5" name="Rectangle 6"/>
          <p:cNvSpPr/>
          <p:nvPr userDrawn="1"/>
        </p:nvSpPr>
        <p:spPr>
          <a:xfrm>
            <a:off x="0" y="0"/>
            <a:ext cx="9144000" cy="981075"/>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cxnSp>
        <p:nvCxnSpPr>
          <p:cNvPr id="6" name="Connecteur droit 8"/>
          <p:cNvCxnSpPr/>
          <p:nvPr userDrawn="1"/>
        </p:nvCxnSpPr>
        <p:spPr>
          <a:xfrm>
            <a:off x="3189288" y="750888"/>
            <a:ext cx="280828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4" descr="C:\Users\Camille\Desktop\Logo sans texte maroon.png"/>
          <p:cNvPicPr>
            <a:picLocks noChangeAspect="1" noChangeArrowheads="1"/>
          </p:cNvPicPr>
          <p:nvPr userDrawn="1"/>
        </p:nvPicPr>
        <p:blipFill>
          <a:blip r:embed="rId2"/>
          <a:srcRect/>
          <a:stretch>
            <a:fillRect/>
          </a:stretch>
        </p:blipFill>
        <p:spPr bwMode="auto">
          <a:xfrm>
            <a:off x="3879850" y="6223000"/>
            <a:ext cx="1584325" cy="546100"/>
          </a:xfrm>
          <a:prstGeom prst="rect">
            <a:avLst/>
          </a:prstGeom>
          <a:noFill/>
          <a:ln w="9525">
            <a:noFill/>
            <a:miter lim="800000"/>
            <a:headEnd/>
            <a:tailEnd/>
          </a:ln>
        </p:spPr>
      </p:pic>
      <p:sp>
        <p:nvSpPr>
          <p:cNvPr id="8" name="Espace réservé du contenu 7"/>
          <p:cNvSpPr>
            <a:spLocks noGrp="1"/>
          </p:cNvSpPr>
          <p:nvPr>
            <p:ph sz="quarter" idx="13"/>
          </p:nvPr>
        </p:nvSpPr>
        <p:spPr>
          <a:xfrm>
            <a:off x="394816" y="1701031"/>
            <a:ext cx="4609232" cy="2232025"/>
          </a:xfrm>
        </p:spPr>
        <p:txBody>
          <a:bodyPr>
            <a:noAutofit/>
          </a:bodyPr>
          <a:lstStyle>
            <a:lvl1pPr marL="268288" indent="-268288">
              <a:buClr>
                <a:schemeClr val="bg1"/>
              </a:buClr>
              <a:buFont typeface="Arial" pitchFamily="34" charset="0"/>
              <a:buChar char="•"/>
              <a:defRPr sz="2400">
                <a:solidFill>
                  <a:srgbClr val="005272"/>
                </a:solidFill>
                <a:latin typeface="DIN-Medium" pitchFamily="50" charset="0"/>
              </a:defRPr>
            </a:lvl1pPr>
            <a:lvl2pPr marL="631825" indent="-268288">
              <a:buFont typeface="Arial" pitchFamily="34" charset="0"/>
              <a:buChar char="•"/>
              <a:defRPr sz="2000" b="0">
                <a:solidFill>
                  <a:srgbClr val="1AA2B1"/>
                </a:solidFill>
                <a:latin typeface="DIN-Medium" pitchFamily="50" charset="0"/>
              </a:defRPr>
            </a:lvl2pPr>
            <a:lvl3pPr marL="981075" indent="-349250">
              <a:buFont typeface="Arial" pitchFamily="34" charset="0"/>
              <a:buChar char="–"/>
              <a:defRPr sz="1800">
                <a:solidFill>
                  <a:srgbClr val="005272"/>
                </a:solidFill>
                <a:latin typeface="DIN-Medium" pitchFamily="50" charset="0"/>
              </a:defRPr>
            </a:lvl3pPr>
            <a:lvl4pPr marL="1344613" indent="-363538">
              <a:defRPr sz="1600">
                <a:solidFill>
                  <a:srgbClr val="005272"/>
                </a:solidFill>
                <a:latin typeface="DIN-Medium" pitchFamily="50" charset="0"/>
              </a:defRPr>
            </a:lvl4pPr>
            <a:lvl5pPr marL="1612900" indent="-268288">
              <a:defRPr sz="1600">
                <a:solidFill>
                  <a:srgbClr val="005272"/>
                </a:solidFill>
                <a:latin typeface="DIN-Medium" pitchFamily="50"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Titre 9"/>
          <p:cNvSpPr>
            <a:spLocks noGrp="1"/>
          </p:cNvSpPr>
          <p:nvPr>
            <p:ph type="title"/>
          </p:nvPr>
        </p:nvSpPr>
        <p:spPr>
          <a:xfrm>
            <a:off x="457200" y="-243408"/>
            <a:ext cx="8229600" cy="1143000"/>
          </a:xfrm>
        </p:spPr>
        <p:txBody>
          <a:bodyPr>
            <a:noAutofit/>
          </a:bodyPr>
          <a:lstStyle>
            <a:lvl1pPr>
              <a:defRPr sz="3600">
                <a:solidFill>
                  <a:schemeClr val="bg1"/>
                </a:solidFill>
                <a:latin typeface="DIN" pitchFamily="2" charset="0"/>
              </a:defRPr>
            </a:lvl1pPr>
          </a:lstStyle>
          <a:p>
            <a:r>
              <a:rPr lang="fr-FR" dirty="0" smtClean="0"/>
              <a:t>Cliquez pour modifier le style du titre</a:t>
            </a:r>
            <a:endParaRPr lang="fr-FR" dirty="0"/>
          </a:p>
        </p:txBody>
      </p:sp>
      <p:sp>
        <p:nvSpPr>
          <p:cNvPr id="12" name="Espace réservé pour une image  11"/>
          <p:cNvSpPr>
            <a:spLocks noGrp="1"/>
          </p:cNvSpPr>
          <p:nvPr>
            <p:ph type="pic" sz="quarter" idx="14"/>
          </p:nvPr>
        </p:nvSpPr>
        <p:spPr>
          <a:xfrm>
            <a:off x="5292080" y="1701329"/>
            <a:ext cx="3311972" cy="3671887"/>
          </a:xfrm>
        </p:spPr>
        <p:txBody>
          <a:bodyPr rtlCol="0">
            <a:normAutofit/>
          </a:bodyPr>
          <a:lstStyle>
            <a:lvl1pPr>
              <a:defRPr sz="2400">
                <a:solidFill>
                  <a:srgbClr val="005272"/>
                </a:solidFill>
                <a:latin typeface="DIN-Medium" pitchFamily="50" charset="0"/>
              </a:defRPr>
            </a:lvl1pPr>
          </a:lstStyle>
          <a:p>
            <a:pPr lvl="0"/>
            <a:endParaRPr lang="fr-FR" noProof="0" dirty="0"/>
          </a:p>
        </p:txBody>
      </p:sp>
      <p:sp>
        <p:nvSpPr>
          <p:cNvPr id="9" name="Espace réservé de la date 3"/>
          <p:cNvSpPr>
            <a:spLocks noGrp="1"/>
          </p:cNvSpPr>
          <p:nvPr>
            <p:ph type="dt" sz="half" idx="15"/>
          </p:nvPr>
        </p:nvSpPr>
        <p:spPr/>
        <p:txBody>
          <a:bodyPr/>
          <a:lstStyle>
            <a:lvl1pPr>
              <a:defRPr>
                <a:solidFill>
                  <a:srgbClr val="7B0F0F"/>
                </a:solidFill>
              </a:defRPr>
            </a:lvl1pPr>
          </a:lstStyle>
          <a:p>
            <a:pPr>
              <a:defRPr/>
            </a:pPr>
            <a:r>
              <a:rPr lang="fr-FR"/>
              <a:t>Date  </a:t>
            </a:r>
          </a:p>
        </p:txBody>
      </p:sp>
      <p:sp>
        <p:nvSpPr>
          <p:cNvPr id="11" name="Espace réservé du numéro de diapositive 5"/>
          <p:cNvSpPr>
            <a:spLocks noGrp="1"/>
          </p:cNvSpPr>
          <p:nvPr>
            <p:ph type="sldNum" sz="quarter" idx="16"/>
          </p:nvPr>
        </p:nvSpPr>
        <p:spPr/>
        <p:txBody>
          <a:bodyPr/>
          <a:lstStyle>
            <a:lvl1pPr>
              <a:defRPr>
                <a:solidFill>
                  <a:srgbClr val="7B0F0F"/>
                </a:solidFill>
              </a:defRPr>
            </a:lvl1pPr>
          </a:lstStyle>
          <a:p>
            <a:pPr>
              <a:defRPr/>
            </a:pPr>
            <a:fld id="{9E8951F0-B0D9-4D1B-BB21-A17FD6ED8775}"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Date  </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37874E7-47F1-4705-B9CE-B5E267257901}"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Espace réservé du texte 3"/>
          <p:cNvSpPr>
            <a:spLocks noGrp="1"/>
          </p:cNvSpPr>
          <p:nvPr>
            <p:ph type="body" sz="quarter" idx="10"/>
          </p:nvPr>
        </p:nvSpPr>
        <p:spPr>
          <a:xfrm>
            <a:off x="0" y="3789363"/>
            <a:ext cx="9144000" cy="935037"/>
          </a:xfrm>
        </p:spPr>
        <p:txBody>
          <a:bodyPr/>
          <a:lstStyle/>
          <a:p>
            <a:pPr eaLnBrk="1" hangingPunct="1"/>
            <a:r>
              <a:rPr lang="fr-FR" sz="4400" smtClean="0">
                <a:latin typeface="Eveleth Slant Regular"/>
              </a:rPr>
              <a:t>Commerce équitable </a:t>
            </a:r>
          </a:p>
        </p:txBody>
      </p:sp>
      <p:sp>
        <p:nvSpPr>
          <p:cNvPr id="6146" name="Espace réservé du texte 4"/>
          <p:cNvSpPr>
            <a:spLocks noGrp="1"/>
          </p:cNvSpPr>
          <p:nvPr>
            <p:ph type="body" sz="quarter" idx="11"/>
          </p:nvPr>
        </p:nvSpPr>
        <p:spPr>
          <a:xfrm>
            <a:off x="0" y="4797425"/>
            <a:ext cx="9144000" cy="914400"/>
          </a:xfrm>
        </p:spPr>
        <p:txBody>
          <a:bodyPr/>
          <a:lstStyle/>
          <a:p>
            <a:pPr eaLnBrk="1" hangingPunct="1"/>
            <a:r>
              <a:rPr lang="fr-FR" smtClean="0">
                <a:latin typeface="DIN"/>
              </a:rPr>
              <a:t>C’est quoi?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p:cNvSpPr>
          <p:nvPr>
            <p:ph type="body" idx="4294967295"/>
          </p:nvPr>
        </p:nvSpPr>
        <p:spPr>
          <a:xfrm>
            <a:off x="971550" y="115888"/>
            <a:ext cx="7715250" cy="936625"/>
          </a:xfrm>
        </p:spPr>
        <p:txBody>
          <a:bodyPr/>
          <a:lstStyle/>
          <a:p>
            <a:pPr>
              <a:buFont typeface="Arial" charset="0"/>
              <a:buNone/>
            </a:pPr>
            <a:r>
              <a:rPr lang="fr-FR" sz="2400" smtClean="0">
                <a:solidFill>
                  <a:srgbClr val="CC0000"/>
                </a:solidFill>
                <a:latin typeface="DIN-Black"/>
              </a:rPr>
              <a:t>C1 </a:t>
            </a:r>
            <a:r>
              <a:rPr lang="en-US" sz="2400" smtClean="0">
                <a:solidFill>
                  <a:srgbClr val="CC0000"/>
                </a:solidFill>
                <a:latin typeface="DIN-Black"/>
              </a:rPr>
              <a:t>I </a:t>
            </a:r>
            <a:r>
              <a:rPr lang="fr-FR" sz="2400" smtClean="0">
                <a:solidFill>
                  <a:srgbClr val="CC0000"/>
                </a:solidFill>
                <a:latin typeface="DIN-Black"/>
              </a:rPr>
              <a:t>WORLD FAIR TRADE ORGANIZATION</a:t>
            </a:r>
          </a:p>
        </p:txBody>
      </p:sp>
      <p:pic>
        <p:nvPicPr>
          <p:cNvPr id="15362" name="Picture 4"/>
          <p:cNvPicPr>
            <a:picLocks noChangeAspect="1" noChangeArrowheads="1"/>
          </p:cNvPicPr>
          <p:nvPr/>
        </p:nvPicPr>
        <p:blipFill>
          <a:blip r:embed="rId2"/>
          <a:srcRect/>
          <a:stretch>
            <a:fillRect/>
          </a:stretch>
        </p:blipFill>
        <p:spPr bwMode="auto">
          <a:xfrm>
            <a:off x="6989763" y="1268413"/>
            <a:ext cx="2154237" cy="2144712"/>
          </a:xfrm>
          <a:prstGeom prst="rect">
            <a:avLst/>
          </a:prstGeom>
          <a:solidFill>
            <a:srgbClr val="FFFFFF"/>
          </a:solidFill>
          <a:ln w="9525">
            <a:noFill/>
            <a:miter lim="800000"/>
            <a:headEnd/>
            <a:tailEnd/>
          </a:ln>
        </p:spPr>
      </p:pic>
      <p:sp>
        <p:nvSpPr>
          <p:cNvPr id="15363" name="Rectangle 5"/>
          <p:cNvSpPr>
            <a:spLocks noChangeArrowheads="1"/>
          </p:cNvSpPr>
          <p:nvPr/>
        </p:nvSpPr>
        <p:spPr bwMode="auto">
          <a:xfrm>
            <a:off x="250825" y="1196975"/>
            <a:ext cx="6588125" cy="1190625"/>
          </a:xfrm>
          <a:prstGeom prst="rect">
            <a:avLst/>
          </a:prstGeom>
          <a:noFill/>
          <a:ln w="9525">
            <a:noFill/>
            <a:miter lim="800000"/>
            <a:headEnd/>
            <a:tailEnd/>
          </a:ln>
        </p:spPr>
        <p:txBody>
          <a:bodyPr anchor="ctr">
            <a:spAutoFit/>
          </a:bodyPr>
          <a:lstStyle/>
          <a:p>
            <a:pPr>
              <a:tabLst>
                <a:tab pos="457200" algn="l"/>
              </a:tabLst>
            </a:pPr>
            <a:r>
              <a:rPr lang="fr-FR">
                <a:solidFill>
                  <a:srgbClr val="FF5050"/>
                </a:solidFill>
                <a:sym typeface="Wingdings 3" pitchFamily="18" charset="2"/>
              </a:rPr>
              <a:t></a:t>
            </a:r>
            <a:r>
              <a:rPr lang="fr-FR"/>
              <a:t> </a:t>
            </a:r>
            <a:r>
              <a:rPr lang="fr-FR">
                <a:latin typeface="DIN-Regular"/>
              </a:rPr>
              <a:t>1 </a:t>
            </a:r>
            <a:r>
              <a:rPr lang="fr-FR">
                <a:latin typeface="DIN-Black"/>
              </a:rPr>
              <a:t>structure internationale</a:t>
            </a:r>
            <a:r>
              <a:rPr lang="fr-FR">
                <a:latin typeface="DIN-Regular"/>
              </a:rPr>
              <a:t> depuis 1989, </a:t>
            </a:r>
          </a:p>
          <a:p>
            <a:pPr>
              <a:tabLst>
                <a:tab pos="457200" algn="l"/>
              </a:tabLst>
            </a:pPr>
            <a:r>
              <a:rPr lang="fr-FR">
                <a:latin typeface="DIN-Regular"/>
              </a:rPr>
              <a:t>1 délégation par continent (Europe, Asie du Sud Est, Afrique, Amérique Latine, Alliance Pacifique).</a:t>
            </a:r>
          </a:p>
          <a:p>
            <a:pPr>
              <a:tabLst>
                <a:tab pos="457200" algn="l"/>
              </a:tabLst>
            </a:pPr>
            <a:r>
              <a:rPr lang="fr-FR">
                <a:latin typeface="DIN-Black"/>
              </a:rPr>
              <a:t>350 membres</a:t>
            </a:r>
            <a:r>
              <a:rPr lang="fr-FR">
                <a:latin typeface="DIN-Regular"/>
              </a:rPr>
              <a:t> (65% de partenaires du Sud) dans 70 pays. </a:t>
            </a:r>
          </a:p>
        </p:txBody>
      </p:sp>
      <p:sp>
        <p:nvSpPr>
          <p:cNvPr id="15364" name="Text Box 8"/>
          <p:cNvSpPr txBox="1">
            <a:spLocks noChangeArrowheads="1"/>
          </p:cNvSpPr>
          <p:nvPr/>
        </p:nvSpPr>
        <p:spPr bwMode="auto">
          <a:xfrm>
            <a:off x="179388" y="2441575"/>
            <a:ext cx="8569325" cy="3940175"/>
          </a:xfrm>
          <a:prstGeom prst="rect">
            <a:avLst/>
          </a:prstGeom>
          <a:noFill/>
          <a:ln w="9525">
            <a:noFill/>
            <a:miter lim="800000"/>
            <a:headEnd/>
            <a:tailEnd/>
          </a:ln>
        </p:spPr>
        <p:txBody>
          <a:bodyPr>
            <a:spAutoFit/>
          </a:bodyPr>
          <a:lstStyle/>
          <a:p>
            <a:r>
              <a:rPr lang="fr-FR">
                <a:solidFill>
                  <a:srgbClr val="FF5050"/>
                </a:solidFill>
                <a:sym typeface="Wingdings 3" pitchFamily="18" charset="2"/>
              </a:rPr>
              <a:t></a:t>
            </a:r>
            <a:r>
              <a:rPr lang="fr-FR"/>
              <a:t> </a:t>
            </a:r>
            <a:r>
              <a:rPr lang="fr-FR">
                <a:latin typeface="DIN-Black"/>
              </a:rPr>
              <a:t>Ses missions</a:t>
            </a:r>
            <a:r>
              <a:rPr lang="fr-FR" b="1">
                <a:latin typeface="DIN-Regular"/>
              </a:rPr>
              <a:t> :</a:t>
            </a:r>
            <a:r>
              <a:rPr lang="fr-FR">
                <a:latin typeface="DIN-Regular"/>
              </a:rPr>
              <a:t> Développer des marchés pour des producteurs ;                  Établir les critères de manière concertée avec tous les membres ;                Garantir l’application des critères.</a:t>
            </a:r>
          </a:p>
          <a:p>
            <a:endParaRPr lang="fr-FR" sz="600">
              <a:latin typeface="DIN-Regular"/>
            </a:endParaRPr>
          </a:p>
          <a:p>
            <a:endParaRPr lang="fr-FR" sz="600">
              <a:latin typeface="DIN-Regular"/>
            </a:endParaRPr>
          </a:p>
          <a:p>
            <a:r>
              <a:rPr lang="fr-FR">
                <a:solidFill>
                  <a:srgbClr val="FF5050"/>
                </a:solidFill>
                <a:sym typeface="Wingdings 3" pitchFamily="18" charset="2"/>
              </a:rPr>
              <a:t></a:t>
            </a:r>
            <a:r>
              <a:rPr lang="fr-FR">
                <a:latin typeface="DIN-Regular"/>
              </a:rPr>
              <a:t> Concerne </a:t>
            </a:r>
            <a:r>
              <a:rPr lang="fr-FR">
                <a:latin typeface="DIN-Black"/>
              </a:rPr>
              <a:t>tous types de producteurs</a:t>
            </a:r>
            <a:r>
              <a:rPr lang="fr-FR">
                <a:latin typeface="DIN-Regular"/>
              </a:rPr>
              <a:t> (agriculteurs, artisans), </a:t>
            </a:r>
            <a:r>
              <a:rPr lang="fr-FR">
                <a:latin typeface="DIN-Black"/>
              </a:rPr>
              <a:t>d’importateurs</a:t>
            </a:r>
            <a:r>
              <a:rPr lang="fr-FR">
                <a:latin typeface="DIN-Regular"/>
              </a:rPr>
              <a:t>, et </a:t>
            </a:r>
            <a:r>
              <a:rPr lang="fr-FR">
                <a:latin typeface="DIN-Black"/>
              </a:rPr>
              <a:t>de distributeurs</a:t>
            </a:r>
            <a:r>
              <a:rPr lang="fr-FR">
                <a:latin typeface="DIN-Regular"/>
              </a:rPr>
              <a:t> puisqu’elle certifie des organismes et non des produits.</a:t>
            </a:r>
          </a:p>
          <a:p>
            <a:endParaRPr lang="fr-FR" sz="600">
              <a:latin typeface="DIN-Regular"/>
            </a:endParaRPr>
          </a:p>
          <a:p>
            <a:endParaRPr lang="fr-FR" sz="600">
              <a:latin typeface="DIN-Regular"/>
            </a:endParaRPr>
          </a:p>
          <a:p>
            <a:pPr>
              <a:buFont typeface="Wingdings 3" pitchFamily="18" charset="2"/>
              <a:buNone/>
            </a:pPr>
            <a:r>
              <a:rPr lang="fr-FR">
                <a:solidFill>
                  <a:srgbClr val="FF5050"/>
                </a:solidFill>
                <a:sym typeface="Wingdings 3" pitchFamily="18" charset="2"/>
              </a:rPr>
              <a:t></a:t>
            </a:r>
            <a:r>
              <a:rPr lang="fr-FR"/>
              <a:t> </a:t>
            </a:r>
            <a:r>
              <a:rPr lang="fr-FR">
                <a:latin typeface="DIN-Regular"/>
              </a:rPr>
              <a:t>Processus d’évaluation : </a:t>
            </a:r>
            <a:r>
              <a:rPr lang="fr-FR">
                <a:latin typeface="DIN-Black"/>
              </a:rPr>
              <a:t>1/ autoévaluation</a:t>
            </a:r>
            <a:r>
              <a:rPr lang="fr-FR" b="1">
                <a:latin typeface="DIN-Regular"/>
              </a:rPr>
              <a:t> :</a:t>
            </a:r>
            <a:r>
              <a:rPr lang="fr-FR">
                <a:latin typeface="DIN-Regular"/>
              </a:rPr>
              <a:t> grille de critères à remplir par l’acteur lui-même sur ses propres pratiques. </a:t>
            </a:r>
            <a:r>
              <a:rPr lang="fr-FR">
                <a:latin typeface="DIN-Black"/>
              </a:rPr>
              <a:t>2/ évaluation croisées </a:t>
            </a:r>
            <a:r>
              <a:rPr lang="fr-FR">
                <a:latin typeface="DIN-Regular"/>
              </a:rPr>
              <a:t>: vérification d’un membre par un autre membre sur le respect des critères. </a:t>
            </a:r>
            <a:r>
              <a:rPr lang="fr-FR">
                <a:latin typeface="DIN-Black"/>
              </a:rPr>
              <a:t>3/ évaluation externe </a:t>
            </a:r>
            <a:r>
              <a:rPr lang="fr-FR">
                <a:latin typeface="DIN-Regular"/>
              </a:rPr>
              <a:t>: 10% des membres sont évalués par des auditeurs externes.</a:t>
            </a:r>
          </a:p>
          <a:p>
            <a:pPr>
              <a:buFont typeface="Wingdings 3" pitchFamily="18" charset="2"/>
              <a:buNone/>
            </a:pPr>
            <a:endParaRPr lang="fr-FR" sz="600">
              <a:solidFill>
                <a:srgbClr val="FF5050"/>
              </a:solidFill>
              <a:sym typeface="Wingdings 3" pitchFamily="18" charset="2"/>
            </a:endParaRPr>
          </a:p>
          <a:p>
            <a:pPr>
              <a:buFont typeface="Wingdings 3" pitchFamily="18" charset="2"/>
              <a:buNone/>
            </a:pPr>
            <a:endParaRPr lang="fr-FR" sz="600">
              <a:solidFill>
                <a:srgbClr val="FF5050"/>
              </a:solidFill>
              <a:sym typeface="Wingdings 3" pitchFamily="18" charset="2"/>
            </a:endParaRPr>
          </a:p>
          <a:p>
            <a:pPr>
              <a:buFont typeface="Wingdings 3" pitchFamily="18" charset="2"/>
              <a:buNone/>
            </a:pPr>
            <a:r>
              <a:rPr lang="fr-FR">
                <a:solidFill>
                  <a:srgbClr val="FF5050"/>
                </a:solidFill>
                <a:sym typeface="Wingdings 3" pitchFamily="18" charset="2"/>
              </a:rPr>
              <a:t></a:t>
            </a:r>
            <a:r>
              <a:rPr lang="fr-FR"/>
              <a:t> </a:t>
            </a:r>
            <a:r>
              <a:rPr lang="fr-FR">
                <a:latin typeface="DIN-Regular"/>
              </a:rPr>
              <a:t>À l’issue des évaluations, WFTO émet </a:t>
            </a:r>
            <a:r>
              <a:rPr lang="fr-FR">
                <a:latin typeface="DIN-Black"/>
              </a:rPr>
              <a:t>un certificat d’« organisation » : la marque FTO</a:t>
            </a:r>
            <a:r>
              <a:rPr lang="fr-FR">
                <a:latin typeface="DIN-Regular"/>
              </a:rPr>
              <a:t>, qui atteste que l’acteur évalué travaille dans le respect des normes et critères de commerce équitable.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7"/>
          <p:cNvGrpSpPr>
            <a:grpSpLocks/>
          </p:cNvGrpSpPr>
          <p:nvPr/>
        </p:nvGrpSpPr>
        <p:grpSpPr bwMode="auto">
          <a:xfrm>
            <a:off x="0" y="836613"/>
            <a:ext cx="9144000" cy="5256212"/>
            <a:chOff x="-225" y="193"/>
            <a:chExt cx="10897" cy="4062"/>
          </a:xfrm>
        </p:grpSpPr>
        <p:pic>
          <p:nvPicPr>
            <p:cNvPr id="16387" name="Picture 8"/>
            <p:cNvPicPr>
              <a:picLocks noChangeAspect="1" noChangeArrowheads="1"/>
            </p:cNvPicPr>
            <p:nvPr/>
          </p:nvPicPr>
          <p:blipFill>
            <a:blip r:embed="rId2">
              <a:lum bright="6000" contrast="-12000"/>
            </a:blip>
            <a:srcRect/>
            <a:stretch>
              <a:fillRect/>
            </a:stretch>
          </p:blipFill>
          <p:spPr bwMode="auto">
            <a:xfrm>
              <a:off x="-225" y="193"/>
              <a:ext cx="10897" cy="4062"/>
            </a:xfrm>
            <a:prstGeom prst="rect">
              <a:avLst/>
            </a:prstGeom>
            <a:solidFill>
              <a:srgbClr val="FFFFFF"/>
            </a:solidFill>
            <a:ln w="9525">
              <a:noFill/>
              <a:round/>
              <a:headEnd/>
              <a:tailEnd/>
            </a:ln>
          </p:spPr>
        </p:pic>
        <p:sp>
          <p:nvSpPr>
            <p:cNvPr id="16388" name="Text Box 9"/>
            <p:cNvSpPr txBox="1">
              <a:spLocks noChangeArrowheads="1"/>
            </p:cNvSpPr>
            <p:nvPr/>
          </p:nvSpPr>
          <p:spPr bwMode="auto">
            <a:xfrm>
              <a:off x="130" y="395"/>
              <a:ext cx="10163" cy="3768"/>
            </a:xfrm>
            <a:prstGeom prst="rect">
              <a:avLst/>
            </a:prstGeom>
            <a:noFill/>
            <a:ln w="9525">
              <a:noFill/>
              <a:round/>
              <a:headEnd/>
              <a:tailEnd/>
            </a:ln>
          </p:spPr>
          <p:txBody>
            <a:bodyPr/>
            <a:lstStyle/>
            <a:p>
              <a:r>
                <a:rPr lang="fr-FR" sz="2000">
                  <a:latin typeface="DIN-Black"/>
                  <a:sym typeface="Wingdings 3" pitchFamily="18" charset="2"/>
                </a:rPr>
                <a:t>Deux approches : </a:t>
              </a:r>
            </a:p>
            <a:p>
              <a:endParaRPr lang="fr-FR" sz="1000">
                <a:latin typeface="DIN-Black"/>
                <a:sym typeface="Wingdings 3" pitchFamily="18" charset="2"/>
              </a:endParaRPr>
            </a:p>
            <a:p>
              <a:pPr>
                <a:buFont typeface="Wingdings 3" pitchFamily="18" charset="2"/>
                <a:buChar char="Ú"/>
              </a:pPr>
              <a:r>
                <a:rPr lang="fr-FR" sz="2000">
                  <a:solidFill>
                    <a:srgbClr val="CC0000"/>
                  </a:solidFill>
                  <a:latin typeface="DIN-Black"/>
                  <a:sym typeface="Wingdings 3" pitchFamily="18" charset="2"/>
                </a:rPr>
                <a:t>Approche « filière intégrée »  : système WFTO</a:t>
              </a:r>
              <a:r>
                <a:rPr lang="fr-FR">
                  <a:solidFill>
                    <a:srgbClr val="CC0000"/>
                  </a:solidFill>
                  <a:latin typeface="DIN-Regular"/>
                  <a:sym typeface="Wingdings 3" pitchFamily="18" charset="2"/>
                </a:rPr>
                <a:t> </a:t>
              </a:r>
            </a:p>
            <a:p>
              <a:pPr>
                <a:buFont typeface="Wingdings 3" pitchFamily="18" charset="2"/>
                <a:buNone/>
              </a:pPr>
              <a:r>
                <a:rPr lang="fr-FR">
                  <a:latin typeface="DIN-Black"/>
                </a:rPr>
                <a:t>65% des membres sont des organisations de producteurs au Sud</a:t>
              </a:r>
              <a:r>
                <a:rPr lang="fr-FR">
                  <a:latin typeface="DIN-Regular"/>
                </a:rPr>
                <a:t> qui participent activement à l’élaboration des critères ! </a:t>
              </a:r>
            </a:p>
            <a:p>
              <a:pPr>
                <a:buFont typeface="Wingdings 3" pitchFamily="18" charset="2"/>
                <a:buNone/>
              </a:pPr>
              <a:r>
                <a:rPr lang="fr-FR">
                  <a:latin typeface="DIN-Black"/>
                </a:rPr>
                <a:t>Un certificat d’ORGANISATION</a:t>
              </a:r>
              <a:r>
                <a:rPr lang="fr-FR">
                  <a:latin typeface="DIN-Regular"/>
                </a:rPr>
                <a:t> : l’intégralité des  pratiques de l’organisation sont conformes aux critères de commerce équitable.</a:t>
              </a:r>
            </a:p>
            <a:p>
              <a:pPr>
                <a:buFont typeface="Wingdings 3" pitchFamily="18" charset="2"/>
                <a:buNone/>
              </a:pPr>
              <a:r>
                <a:rPr lang="fr-FR">
                  <a:latin typeface="DIN-Regular"/>
                </a:rPr>
                <a:t>Permet de constituer </a:t>
              </a:r>
              <a:r>
                <a:rPr lang="fr-FR">
                  <a:latin typeface="DIN-Black"/>
                </a:rPr>
                <a:t>des chaînes commerciales intégralement équitables</a:t>
              </a:r>
              <a:r>
                <a:rPr lang="fr-FR">
                  <a:latin typeface="DIN-Regular"/>
                </a:rPr>
                <a:t> : des filières intégrées de commerce équitable.</a:t>
              </a:r>
            </a:p>
            <a:p>
              <a:pPr>
                <a:buFont typeface="Wingdings 3" pitchFamily="18" charset="2"/>
                <a:buNone/>
              </a:pPr>
              <a:endParaRPr lang="fr-FR" sz="1000" u="sng">
                <a:solidFill>
                  <a:srgbClr val="CC0000"/>
                </a:solidFill>
                <a:latin typeface="DIN-Regular"/>
                <a:sym typeface="Wingdings 3" pitchFamily="18" charset="2"/>
              </a:endParaRPr>
            </a:p>
            <a:p>
              <a:pPr>
                <a:buFont typeface="Wingdings 3" pitchFamily="18" charset="2"/>
                <a:buChar char="Ú"/>
              </a:pPr>
              <a:r>
                <a:rPr lang="fr-FR" sz="2000">
                  <a:solidFill>
                    <a:srgbClr val="CC0000"/>
                  </a:solidFill>
                  <a:latin typeface="DIN-Black"/>
                  <a:sym typeface="Wingdings 3" pitchFamily="18" charset="2"/>
                </a:rPr>
                <a:t> Approche « produit » : système FTI</a:t>
              </a:r>
            </a:p>
            <a:p>
              <a:r>
                <a:rPr lang="fr-FR">
                  <a:latin typeface="DIN-Black"/>
                </a:rPr>
                <a:t>Une structure externe</a:t>
              </a:r>
              <a:r>
                <a:rPr lang="fr-FR">
                  <a:latin typeface="DIN-Regular"/>
                </a:rPr>
                <a:t> de certification : FLO CERT pour garantir la neutralité de l’audit.</a:t>
              </a:r>
            </a:p>
            <a:p>
              <a:r>
                <a:rPr lang="fr-FR">
                  <a:latin typeface="DIN-Regular"/>
                </a:rPr>
                <a:t>S’applique sur des</a:t>
              </a:r>
              <a:r>
                <a:rPr lang="fr-FR" u="sng">
                  <a:latin typeface="DIN-Regular"/>
                </a:rPr>
                <a:t> </a:t>
              </a:r>
              <a:r>
                <a:rPr lang="fr-FR" u="sng">
                  <a:latin typeface="DIN-Black"/>
                </a:rPr>
                <a:t>produits</a:t>
              </a:r>
              <a:r>
                <a:rPr lang="fr-FR">
                  <a:latin typeface="DIN-Black"/>
                </a:rPr>
                <a:t> issus de l’agriculture (pas d’artisanat).</a:t>
              </a:r>
            </a:p>
            <a:p>
              <a:r>
                <a:rPr lang="fr-FR">
                  <a:latin typeface="DIN-Regular"/>
                </a:rPr>
                <a:t>Cette approche permet la distribution de produits certifiés équitable dans le</a:t>
              </a:r>
              <a:r>
                <a:rPr lang="fr-FR" u="sng">
                  <a:latin typeface="DIN-Regular"/>
                </a:rPr>
                <a:t> </a:t>
              </a:r>
              <a:r>
                <a:rPr lang="fr-FR">
                  <a:latin typeface="DIN-Regular"/>
                </a:rPr>
                <a:t>modèle économique traditionnel, ces derniers n’étant pas tenus de s’engager à respecter les critères du commerce équitable.</a:t>
              </a:r>
            </a:p>
          </p:txBody>
        </p:sp>
      </p:grpSp>
      <p:sp>
        <p:nvSpPr>
          <p:cNvPr id="16386" name="Rectangle 10"/>
          <p:cNvSpPr>
            <a:spLocks noChangeArrowheads="1"/>
          </p:cNvSpPr>
          <p:nvPr/>
        </p:nvSpPr>
        <p:spPr bwMode="auto">
          <a:xfrm>
            <a:off x="684213" y="0"/>
            <a:ext cx="7775575" cy="457200"/>
          </a:xfrm>
          <a:prstGeom prst="rect">
            <a:avLst/>
          </a:prstGeom>
          <a:noFill/>
          <a:ln w="9525">
            <a:noFill/>
            <a:miter lim="800000"/>
            <a:headEnd/>
            <a:tailEnd/>
          </a:ln>
        </p:spPr>
        <p:txBody>
          <a:bodyPr>
            <a:spAutoFit/>
          </a:bodyPr>
          <a:lstStyle/>
          <a:p>
            <a:pPr algn="ctr"/>
            <a:r>
              <a:rPr lang="fr-FR" sz="2400">
                <a:solidFill>
                  <a:srgbClr val="CC0000"/>
                </a:solidFill>
                <a:latin typeface="DIN-Black"/>
              </a:rPr>
              <a:t>CE QU’IL FAUT RETENIR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a date 1"/>
          <p:cNvSpPr>
            <a:spLocks noGrp="1"/>
          </p:cNvSpPr>
          <p:nvPr>
            <p:ph type="dt" sz="quarter" idx="1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Date  </a:t>
            </a:r>
          </a:p>
        </p:txBody>
      </p:sp>
      <p:sp>
        <p:nvSpPr>
          <p:cNvPr id="36866" name="Espace réservé du numéro de diapositive 2"/>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9C4F85-042E-41E7-A185-0913F6948A51}" type="slidenum">
              <a:rPr lang="fr-FR">
                <a:cs typeface="Arial" charset="0"/>
              </a:rPr>
              <a:pPr fontAlgn="base">
                <a:spcBef>
                  <a:spcPct val="0"/>
                </a:spcBef>
                <a:spcAft>
                  <a:spcPct val="0"/>
                </a:spcAft>
                <a:defRPr/>
              </a:pPr>
              <a:t>12</a:t>
            </a:fld>
            <a:endParaRPr lang="fr-FR">
              <a:cs typeface="Arial" charset="0"/>
            </a:endParaRPr>
          </a:p>
        </p:txBody>
      </p:sp>
      <p:sp>
        <p:nvSpPr>
          <p:cNvPr id="17411" name="Espace réservé du contenu 3"/>
          <p:cNvSpPr>
            <a:spLocks noGrp="1"/>
          </p:cNvSpPr>
          <p:nvPr>
            <p:ph sz="quarter" idx="13"/>
          </p:nvPr>
        </p:nvSpPr>
        <p:spPr>
          <a:xfrm>
            <a:off x="1331913" y="2708275"/>
            <a:ext cx="6985000" cy="2232025"/>
          </a:xfrm>
        </p:spPr>
        <p:txBody>
          <a:bodyPr/>
          <a:lstStyle/>
          <a:p>
            <a:pPr eaLnBrk="1" hangingPunct="1">
              <a:buFont typeface="Arial" charset="0"/>
              <a:buChar char="•"/>
            </a:pPr>
            <a:r>
              <a:rPr lang="fr-FR" sz="4800" smtClean="0">
                <a:solidFill>
                  <a:srgbClr val="E46C0A"/>
                </a:solidFill>
                <a:latin typeface="Eveleth Slant Regular"/>
              </a:rPr>
              <a:t>        </a:t>
            </a:r>
          </a:p>
          <a:p>
            <a:pPr eaLnBrk="1" hangingPunct="1">
              <a:buFont typeface="Arial" charset="0"/>
              <a:buChar char="•"/>
            </a:pPr>
            <a:r>
              <a:rPr lang="fr-FR" sz="4800" smtClean="0">
                <a:solidFill>
                  <a:srgbClr val="E46C0A"/>
                </a:solidFill>
                <a:latin typeface="Eveleth Slant Regular"/>
              </a:rPr>
              <a:t>       Merci à tous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4"/>
          <p:cNvSpPr txBox="1">
            <a:spLocks noChangeArrowheads="1"/>
          </p:cNvSpPr>
          <p:nvPr/>
        </p:nvSpPr>
        <p:spPr bwMode="auto">
          <a:xfrm>
            <a:off x="900113" y="0"/>
            <a:ext cx="7632700" cy="1066800"/>
          </a:xfrm>
          <a:prstGeom prst="rect">
            <a:avLst/>
          </a:prstGeom>
          <a:noFill/>
          <a:ln w="9525">
            <a:noFill/>
            <a:miter lim="800000"/>
            <a:headEnd/>
            <a:tailEnd/>
          </a:ln>
        </p:spPr>
        <p:txBody>
          <a:bodyPr>
            <a:spAutoFit/>
          </a:bodyPr>
          <a:lstStyle/>
          <a:p>
            <a:pPr>
              <a:spcBef>
                <a:spcPct val="50000"/>
              </a:spcBef>
            </a:pPr>
            <a:endParaRPr lang="fr-FR" sz="2800">
              <a:solidFill>
                <a:srgbClr val="990000"/>
              </a:solidFill>
              <a:latin typeface="DIN-Black"/>
            </a:endParaRPr>
          </a:p>
          <a:p>
            <a:pPr>
              <a:spcBef>
                <a:spcPct val="50000"/>
              </a:spcBef>
            </a:pPr>
            <a:endParaRPr lang="fr-FR" sz="2400">
              <a:solidFill>
                <a:srgbClr val="CC0000"/>
              </a:solidFill>
              <a:latin typeface="DIN-Black"/>
            </a:endParaRPr>
          </a:p>
        </p:txBody>
      </p:sp>
      <p:sp>
        <p:nvSpPr>
          <p:cNvPr id="7170" name="Text Box 8"/>
          <p:cNvSpPr txBox="1">
            <a:spLocks noChangeArrowheads="1"/>
          </p:cNvSpPr>
          <p:nvPr/>
        </p:nvSpPr>
        <p:spPr bwMode="auto">
          <a:xfrm>
            <a:off x="323850" y="1268413"/>
            <a:ext cx="8640763" cy="2244725"/>
          </a:xfrm>
          <a:prstGeom prst="rect">
            <a:avLst/>
          </a:prstGeom>
          <a:noFill/>
          <a:ln w="9525">
            <a:noFill/>
            <a:miter lim="800000"/>
            <a:headEnd/>
            <a:tailEnd/>
          </a:ln>
        </p:spPr>
        <p:txBody>
          <a:bodyPr>
            <a:spAutoFit/>
          </a:bodyPr>
          <a:lstStyle/>
          <a:p>
            <a:pPr>
              <a:spcBef>
                <a:spcPct val="50000"/>
              </a:spcBef>
            </a:pPr>
            <a:r>
              <a:rPr lang="fr-FR" sz="2400">
                <a:solidFill>
                  <a:srgbClr val="CC0000"/>
                </a:solidFill>
                <a:latin typeface="DIN Black"/>
              </a:rPr>
              <a:t>      A1 </a:t>
            </a:r>
            <a:r>
              <a:rPr lang="en-US" sz="2400">
                <a:solidFill>
                  <a:srgbClr val="CC0000"/>
                </a:solidFill>
                <a:latin typeface="DIN Black"/>
              </a:rPr>
              <a:t>I</a:t>
            </a:r>
            <a:r>
              <a:rPr lang="fr-FR" sz="2400">
                <a:solidFill>
                  <a:srgbClr val="CC0000"/>
                </a:solidFill>
                <a:latin typeface="DIN Black"/>
              </a:rPr>
              <a:t> C</a:t>
            </a:r>
            <a:r>
              <a:rPr lang="fr-FR" sz="2400">
                <a:solidFill>
                  <a:srgbClr val="CC0000"/>
                </a:solidFill>
              </a:rPr>
              <a:t>’</a:t>
            </a:r>
            <a:r>
              <a:rPr lang="fr-FR" sz="2400">
                <a:solidFill>
                  <a:srgbClr val="CC0000"/>
                </a:solidFill>
                <a:latin typeface="DIN Black"/>
              </a:rPr>
              <a:t>est quoi ?</a:t>
            </a:r>
            <a:endParaRPr lang="fr-FR" sz="2400">
              <a:solidFill>
                <a:srgbClr val="CC0000"/>
              </a:solidFill>
              <a:latin typeface="DIN Black"/>
              <a:sym typeface="Wingdings 3" pitchFamily="18" charset="2"/>
            </a:endParaRPr>
          </a:p>
          <a:p>
            <a:pPr>
              <a:spcBef>
                <a:spcPct val="50000"/>
              </a:spcBef>
            </a:pPr>
            <a:r>
              <a:rPr lang="fr-FR">
                <a:solidFill>
                  <a:srgbClr val="FF5050"/>
                </a:solidFill>
                <a:latin typeface="DIN-Regular"/>
                <a:sym typeface="Wingdings 3" pitchFamily="18" charset="2"/>
              </a:rPr>
              <a:t> </a:t>
            </a:r>
            <a:r>
              <a:rPr lang="fr-FR">
                <a:latin typeface="DIN-Regular"/>
              </a:rPr>
              <a:t>Garantie = </a:t>
            </a:r>
            <a:r>
              <a:rPr lang="fr-FR">
                <a:latin typeface="DIN-Black"/>
              </a:rPr>
              <a:t>assurance</a:t>
            </a:r>
            <a:r>
              <a:rPr lang="fr-FR">
                <a:latin typeface="DIN-Regular"/>
              </a:rPr>
              <a:t> délivrée à l’issue d’une </a:t>
            </a:r>
            <a:r>
              <a:rPr lang="fr-FR">
                <a:latin typeface="DIN-Black"/>
              </a:rPr>
              <a:t>vérification d’adéquation</a:t>
            </a:r>
            <a:r>
              <a:rPr lang="fr-FR">
                <a:latin typeface="DIN-Regular"/>
              </a:rPr>
              <a:t> entre des pratiques et des principes.</a:t>
            </a:r>
          </a:p>
          <a:p>
            <a:pPr>
              <a:spcBef>
                <a:spcPct val="50000"/>
              </a:spcBef>
            </a:pPr>
            <a:r>
              <a:rPr lang="fr-FR">
                <a:solidFill>
                  <a:srgbClr val="FF5050"/>
                </a:solidFill>
                <a:sym typeface="Wingdings 3" pitchFamily="18" charset="2"/>
              </a:rPr>
              <a:t> </a:t>
            </a:r>
            <a:r>
              <a:rPr lang="fr-FR">
                <a:latin typeface="DIN-Regular"/>
                <a:sym typeface="Wingdings 3" pitchFamily="18" charset="2"/>
              </a:rPr>
              <a:t>Les principes sont inscrits dans </a:t>
            </a:r>
            <a:r>
              <a:rPr lang="fr-FR">
                <a:latin typeface="DIN-Black"/>
                <a:sym typeface="Wingdings 3" pitchFamily="18" charset="2"/>
              </a:rPr>
              <a:t>une charte</a:t>
            </a:r>
            <a:r>
              <a:rPr lang="fr-FR">
                <a:latin typeface="DIN-Regular"/>
                <a:sym typeface="Wingdings 3" pitchFamily="18" charset="2"/>
              </a:rPr>
              <a:t> / code de pratiques / référentiel / cahier des charges …</a:t>
            </a:r>
          </a:p>
          <a:p>
            <a:pPr>
              <a:spcBef>
                <a:spcPct val="50000"/>
              </a:spcBef>
            </a:pPr>
            <a:r>
              <a:rPr lang="fr-FR">
                <a:solidFill>
                  <a:srgbClr val="FF5050"/>
                </a:solidFill>
                <a:sym typeface="Wingdings 3" pitchFamily="18" charset="2"/>
              </a:rPr>
              <a:t></a:t>
            </a:r>
            <a:r>
              <a:rPr lang="fr-FR">
                <a:sym typeface="Wingdings 3" pitchFamily="18" charset="2"/>
              </a:rPr>
              <a:t> </a:t>
            </a:r>
            <a:r>
              <a:rPr lang="fr-FR">
                <a:latin typeface="DIN-Regular"/>
                <a:sym typeface="Wingdings 3" pitchFamily="18" charset="2"/>
              </a:rPr>
              <a:t>La conformité est évaluée à partir de </a:t>
            </a:r>
            <a:r>
              <a:rPr lang="fr-FR">
                <a:latin typeface="DIN-Black"/>
                <a:sym typeface="Wingdings 3" pitchFamily="18" charset="2"/>
              </a:rPr>
              <a:t>grilles de critères</a:t>
            </a:r>
            <a:r>
              <a:rPr lang="fr-FR">
                <a:latin typeface="DIN-Regular"/>
                <a:sym typeface="Wingdings 3" pitchFamily="18" charset="2"/>
              </a:rPr>
              <a:t>, </a:t>
            </a:r>
            <a:r>
              <a:rPr lang="fr-FR">
                <a:latin typeface="DIN-Black"/>
                <a:sym typeface="Wingdings 3" pitchFamily="18" charset="2"/>
              </a:rPr>
              <a:t>d’indicateurs</a:t>
            </a:r>
            <a:r>
              <a:rPr lang="fr-FR">
                <a:latin typeface="DIN-Regular"/>
                <a:sym typeface="Wingdings 3" pitchFamily="18" charset="2"/>
              </a:rPr>
              <a:t> …</a:t>
            </a:r>
          </a:p>
        </p:txBody>
      </p:sp>
      <p:sp>
        <p:nvSpPr>
          <p:cNvPr id="7171" name="Rectangle 11"/>
          <p:cNvSpPr>
            <a:spLocks noChangeArrowheads="1"/>
          </p:cNvSpPr>
          <p:nvPr/>
        </p:nvSpPr>
        <p:spPr bwMode="auto">
          <a:xfrm>
            <a:off x="1042988" y="3573463"/>
            <a:ext cx="2301875" cy="457200"/>
          </a:xfrm>
          <a:prstGeom prst="rect">
            <a:avLst/>
          </a:prstGeom>
          <a:noFill/>
          <a:ln w="9525">
            <a:noFill/>
            <a:miter lim="800000"/>
            <a:headEnd/>
            <a:tailEnd/>
          </a:ln>
        </p:spPr>
        <p:txBody>
          <a:bodyPr>
            <a:spAutoFit/>
          </a:bodyPr>
          <a:lstStyle/>
          <a:p>
            <a:r>
              <a:rPr lang="fr-FR" sz="2400">
                <a:solidFill>
                  <a:srgbClr val="CC0000"/>
                </a:solidFill>
                <a:latin typeface="DIN-Black"/>
              </a:rPr>
              <a:t>A2 </a:t>
            </a:r>
            <a:r>
              <a:rPr lang="en-US" sz="2400">
                <a:solidFill>
                  <a:srgbClr val="CC0000"/>
                </a:solidFill>
                <a:latin typeface="DIN-Black"/>
              </a:rPr>
              <a:t>I</a:t>
            </a:r>
            <a:r>
              <a:rPr lang="fr-FR" sz="2400">
                <a:solidFill>
                  <a:srgbClr val="CC0000"/>
                </a:solidFill>
                <a:latin typeface="DIN-Black"/>
              </a:rPr>
              <a:t> Pourquoi ?</a:t>
            </a:r>
          </a:p>
        </p:txBody>
      </p:sp>
      <p:sp>
        <p:nvSpPr>
          <p:cNvPr id="7172" name="Text Box 12"/>
          <p:cNvSpPr txBox="1">
            <a:spLocks noChangeArrowheads="1"/>
          </p:cNvSpPr>
          <p:nvPr/>
        </p:nvSpPr>
        <p:spPr bwMode="auto">
          <a:xfrm>
            <a:off x="252413" y="4154488"/>
            <a:ext cx="7775575" cy="2154237"/>
          </a:xfrm>
          <a:prstGeom prst="rect">
            <a:avLst/>
          </a:prstGeom>
          <a:noFill/>
          <a:ln w="9525">
            <a:noFill/>
            <a:miter lim="800000"/>
            <a:headEnd/>
            <a:tailEnd/>
          </a:ln>
        </p:spPr>
        <p:txBody>
          <a:bodyPr>
            <a:spAutoFit/>
          </a:bodyPr>
          <a:lstStyle/>
          <a:p>
            <a:pPr>
              <a:spcBef>
                <a:spcPct val="50000"/>
              </a:spcBef>
            </a:pPr>
            <a:r>
              <a:rPr lang="fr-FR">
                <a:solidFill>
                  <a:srgbClr val="FF5050"/>
                </a:solidFill>
                <a:latin typeface="DIN-Regular"/>
                <a:sym typeface="Wingdings 3" pitchFamily="18" charset="2"/>
              </a:rPr>
              <a:t> </a:t>
            </a:r>
            <a:r>
              <a:rPr lang="fr-FR">
                <a:latin typeface="DIN-Black"/>
              </a:rPr>
              <a:t>A l’origine</a:t>
            </a:r>
            <a:r>
              <a:rPr lang="fr-FR">
                <a:latin typeface="DIN-Regular"/>
              </a:rPr>
              <a:t> : confiance mutuelle entre organisations du Nord </a:t>
            </a:r>
          </a:p>
          <a:p>
            <a:pPr>
              <a:spcBef>
                <a:spcPct val="50000"/>
              </a:spcBef>
            </a:pPr>
            <a:r>
              <a:rPr lang="fr-FR">
                <a:latin typeface="DIN-Regular"/>
              </a:rPr>
              <a:t>     (associations 100% de CE) et organisations du Sud.</a:t>
            </a:r>
          </a:p>
          <a:p>
            <a:pPr>
              <a:spcBef>
                <a:spcPct val="50000"/>
              </a:spcBef>
            </a:pPr>
            <a:r>
              <a:rPr lang="fr-FR">
                <a:solidFill>
                  <a:srgbClr val="FF5050"/>
                </a:solidFill>
                <a:sym typeface="Wingdings 3" pitchFamily="18" charset="2"/>
              </a:rPr>
              <a:t></a:t>
            </a:r>
            <a:r>
              <a:rPr lang="fr-FR">
                <a:sym typeface="Wingdings 3" pitchFamily="18" charset="2"/>
              </a:rPr>
              <a:t> </a:t>
            </a:r>
            <a:r>
              <a:rPr lang="fr-FR">
                <a:latin typeface="DIN-Black"/>
              </a:rPr>
              <a:t>Depuis 1990 :</a:t>
            </a:r>
            <a:r>
              <a:rPr lang="fr-FR">
                <a:latin typeface="DIN-Regular"/>
              </a:rPr>
              <a:t> développement du CE hors réseaux spécialisés, besoin de distinction, multiplication des démarches et des pratiques (= perte de transparence), méfiance des clients …. </a:t>
            </a:r>
          </a:p>
          <a:p>
            <a:pPr>
              <a:spcBef>
                <a:spcPct val="50000"/>
              </a:spcBef>
            </a:pPr>
            <a:r>
              <a:rPr lang="fr-FR">
                <a:solidFill>
                  <a:srgbClr val="FF5050"/>
                </a:solidFill>
                <a:sym typeface="Wingdings 3" pitchFamily="18" charset="2"/>
              </a:rPr>
              <a:t></a:t>
            </a:r>
            <a:r>
              <a:rPr lang="fr-FR"/>
              <a:t>  </a:t>
            </a:r>
            <a:r>
              <a:rPr lang="fr-FR">
                <a:latin typeface="DIN-Black"/>
              </a:rPr>
              <a:t>Aujourd’hui</a:t>
            </a:r>
            <a:r>
              <a:rPr lang="fr-FR">
                <a:latin typeface="DIN-Regular"/>
              </a:rPr>
              <a:t> besoin de reconnaissance des organismes de certification</a:t>
            </a:r>
          </a:p>
        </p:txBody>
      </p:sp>
      <p:sp>
        <p:nvSpPr>
          <p:cNvPr id="7173" name="Rectangle 7"/>
          <p:cNvSpPr>
            <a:spLocks noChangeArrowheads="1"/>
          </p:cNvSpPr>
          <p:nvPr/>
        </p:nvSpPr>
        <p:spPr bwMode="auto">
          <a:xfrm>
            <a:off x="1979613" y="188913"/>
            <a:ext cx="5761037" cy="519112"/>
          </a:xfrm>
          <a:prstGeom prst="rect">
            <a:avLst/>
          </a:prstGeom>
          <a:noFill/>
          <a:ln w="9525">
            <a:noFill/>
            <a:miter lim="800000"/>
            <a:headEnd/>
            <a:tailEnd/>
          </a:ln>
        </p:spPr>
        <p:txBody>
          <a:bodyPr>
            <a:spAutoFit/>
          </a:bodyPr>
          <a:lstStyle/>
          <a:p>
            <a:r>
              <a:rPr lang="fr-FR" sz="2800">
                <a:solidFill>
                  <a:srgbClr val="CC0000"/>
                </a:solidFill>
              </a:rPr>
              <a:t>1 </a:t>
            </a:r>
            <a:r>
              <a:rPr lang="en-US" sz="2800">
                <a:solidFill>
                  <a:srgbClr val="CC0000"/>
                </a:solidFill>
              </a:rPr>
              <a:t>I</a:t>
            </a:r>
            <a:r>
              <a:rPr lang="fr-FR" sz="2800">
                <a:solidFill>
                  <a:srgbClr val="CC0000"/>
                </a:solidFill>
              </a:rPr>
              <a:t> Des garanties, pourquoi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4"/>
          <p:cNvSpPr txBox="1">
            <a:spLocks noChangeArrowheads="1"/>
          </p:cNvSpPr>
          <p:nvPr/>
        </p:nvSpPr>
        <p:spPr bwMode="auto">
          <a:xfrm>
            <a:off x="1042988" y="490538"/>
            <a:ext cx="7632700" cy="1066800"/>
          </a:xfrm>
          <a:prstGeom prst="rect">
            <a:avLst/>
          </a:prstGeom>
          <a:noFill/>
          <a:ln w="9525">
            <a:noFill/>
            <a:miter lim="800000"/>
            <a:headEnd/>
            <a:tailEnd/>
          </a:ln>
        </p:spPr>
        <p:txBody>
          <a:bodyPr>
            <a:spAutoFit/>
          </a:bodyPr>
          <a:lstStyle/>
          <a:p>
            <a:pPr>
              <a:spcBef>
                <a:spcPct val="50000"/>
              </a:spcBef>
            </a:pPr>
            <a:endParaRPr lang="fr-FR" sz="2800">
              <a:solidFill>
                <a:srgbClr val="990000"/>
              </a:solidFill>
              <a:latin typeface="DIN-Black"/>
            </a:endParaRPr>
          </a:p>
          <a:p>
            <a:pPr>
              <a:spcBef>
                <a:spcPct val="50000"/>
              </a:spcBef>
            </a:pPr>
            <a:r>
              <a:rPr lang="fr-FR" sz="2400">
                <a:solidFill>
                  <a:srgbClr val="CC0000"/>
                </a:solidFill>
                <a:latin typeface="DIN-Black"/>
              </a:rPr>
              <a:t>B </a:t>
            </a:r>
            <a:r>
              <a:rPr lang="en-US" sz="2000">
                <a:solidFill>
                  <a:srgbClr val="CC0000"/>
                </a:solidFill>
                <a:latin typeface="DIN-Black"/>
              </a:rPr>
              <a:t>|</a:t>
            </a:r>
            <a:r>
              <a:rPr lang="fr-FR" sz="2400">
                <a:solidFill>
                  <a:srgbClr val="CC0000"/>
                </a:solidFill>
                <a:latin typeface="DIN-Black"/>
              </a:rPr>
              <a:t> Les principes à garantir</a:t>
            </a:r>
            <a:endParaRPr lang="fr-FR" sz="2400">
              <a:solidFill>
                <a:srgbClr val="990000"/>
              </a:solidFill>
              <a:latin typeface="DIN-Bold"/>
            </a:endParaRPr>
          </a:p>
        </p:txBody>
      </p:sp>
      <p:grpSp>
        <p:nvGrpSpPr>
          <p:cNvPr id="8194" name="Group 14"/>
          <p:cNvGrpSpPr>
            <a:grpSpLocks/>
          </p:cNvGrpSpPr>
          <p:nvPr/>
        </p:nvGrpSpPr>
        <p:grpSpPr bwMode="auto">
          <a:xfrm>
            <a:off x="0" y="2546350"/>
            <a:ext cx="9144000" cy="4311650"/>
            <a:chOff x="4950" y="225"/>
            <a:chExt cx="6077" cy="4602"/>
          </a:xfrm>
        </p:grpSpPr>
        <p:pic>
          <p:nvPicPr>
            <p:cNvPr id="8211" name="Picture 15"/>
            <p:cNvPicPr>
              <a:picLocks noChangeAspect="1" noChangeArrowheads="1"/>
            </p:cNvPicPr>
            <p:nvPr/>
          </p:nvPicPr>
          <p:blipFill>
            <a:blip r:embed="rId2">
              <a:lum bright="6000" contrast="-12000"/>
            </a:blip>
            <a:srcRect/>
            <a:stretch>
              <a:fillRect/>
            </a:stretch>
          </p:blipFill>
          <p:spPr bwMode="auto">
            <a:xfrm>
              <a:off x="4950" y="225"/>
              <a:ext cx="6077" cy="4602"/>
            </a:xfrm>
            <a:prstGeom prst="rect">
              <a:avLst/>
            </a:prstGeom>
            <a:solidFill>
              <a:srgbClr val="FFFFFF"/>
            </a:solidFill>
            <a:ln w="9525">
              <a:noFill/>
              <a:round/>
              <a:headEnd/>
              <a:tailEnd/>
            </a:ln>
          </p:spPr>
        </p:pic>
        <p:sp>
          <p:nvSpPr>
            <p:cNvPr id="8212" name="Text Box 16"/>
            <p:cNvSpPr txBox="1">
              <a:spLocks noChangeArrowheads="1"/>
            </p:cNvSpPr>
            <p:nvPr/>
          </p:nvSpPr>
          <p:spPr bwMode="auto">
            <a:xfrm>
              <a:off x="5135" y="455"/>
              <a:ext cx="5705" cy="4269"/>
            </a:xfrm>
            <a:prstGeom prst="rect">
              <a:avLst/>
            </a:prstGeom>
            <a:noFill/>
            <a:ln w="9525">
              <a:noFill/>
              <a:round/>
              <a:headEnd/>
              <a:tailEnd/>
            </a:ln>
          </p:spPr>
          <p:txBody>
            <a:bodyPr/>
            <a:lstStyle/>
            <a:p>
              <a:endParaRPr lang="fr-FR" sz="1200"/>
            </a:p>
            <a:p>
              <a:endParaRPr lang="fr-FR"/>
            </a:p>
          </p:txBody>
        </p:sp>
      </p:grpSp>
      <p:pic>
        <p:nvPicPr>
          <p:cNvPr id="8195" name="Picture 17"/>
          <p:cNvPicPr>
            <a:picLocks noChangeAspect="1" noChangeArrowheads="1"/>
          </p:cNvPicPr>
          <p:nvPr/>
        </p:nvPicPr>
        <p:blipFill>
          <a:blip r:embed="rId3"/>
          <a:srcRect l="19759" t="15765" r="28226" b="15919"/>
          <a:stretch>
            <a:fillRect/>
          </a:stretch>
        </p:blipFill>
        <p:spPr bwMode="auto">
          <a:xfrm>
            <a:off x="2714625" y="3071813"/>
            <a:ext cx="3071813" cy="2786062"/>
          </a:xfrm>
          <a:prstGeom prst="rect">
            <a:avLst/>
          </a:prstGeom>
          <a:noFill/>
          <a:ln w="9525">
            <a:noFill/>
            <a:miter lim="800000"/>
            <a:headEnd/>
            <a:tailEnd/>
          </a:ln>
        </p:spPr>
      </p:pic>
      <p:sp>
        <p:nvSpPr>
          <p:cNvPr id="8196" name="Text Box 18"/>
          <p:cNvSpPr txBox="1">
            <a:spLocks noChangeArrowheads="1"/>
          </p:cNvSpPr>
          <p:nvPr/>
        </p:nvSpPr>
        <p:spPr bwMode="auto">
          <a:xfrm>
            <a:off x="468313" y="1700213"/>
            <a:ext cx="8351837" cy="641350"/>
          </a:xfrm>
          <a:prstGeom prst="rect">
            <a:avLst/>
          </a:prstGeom>
          <a:noFill/>
          <a:ln w="9525">
            <a:noFill/>
            <a:miter lim="800000"/>
            <a:headEnd/>
            <a:tailEnd/>
          </a:ln>
        </p:spPr>
        <p:txBody>
          <a:bodyPr>
            <a:spAutoFit/>
          </a:bodyPr>
          <a:lstStyle/>
          <a:p>
            <a:pPr>
              <a:spcBef>
                <a:spcPct val="50000"/>
              </a:spcBef>
            </a:pPr>
            <a:r>
              <a:rPr lang="fr-FR">
                <a:latin typeface="DIN-Black"/>
              </a:rPr>
              <a:t>Des valeurs traduites en critères</a:t>
            </a:r>
            <a:r>
              <a:rPr lang="fr-FR">
                <a:latin typeface="DIN-Regular"/>
              </a:rPr>
              <a:t> qui garantissent un commerce respectueux des droits économiques, sociaux, culturels, environnementaux et politiques.</a:t>
            </a:r>
          </a:p>
        </p:txBody>
      </p:sp>
      <p:sp>
        <p:nvSpPr>
          <p:cNvPr id="9" name="ZoneTexte 8"/>
          <p:cNvSpPr txBox="1"/>
          <p:nvPr/>
        </p:nvSpPr>
        <p:spPr>
          <a:xfrm>
            <a:off x="142875" y="4214813"/>
            <a:ext cx="2214563" cy="1500187"/>
          </a:xfrm>
          <a:prstGeom prst="rect">
            <a:avLst/>
          </a:prstGeom>
          <a:noFill/>
          <a:ln w="28575">
            <a:solidFill>
              <a:schemeClr val="accent6">
                <a:lumMod val="50000"/>
              </a:schemeClr>
            </a:solidFill>
          </a:ln>
        </p:spPr>
        <p:txBody>
          <a:bodyPr>
            <a:spAutoFit/>
          </a:bodyPr>
          <a:lstStyle/>
          <a:p>
            <a:pPr>
              <a:defRPr/>
            </a:pPr>
            <a:r>
              <a:rPr lang="fr-FR" b="1" dirty="0">
                <a:solidFill>
                  <a:schemeClr val="accent6">
                    <a:lumMod val="50000"/>
                  </a:schemeClr>
                </a:solidFill>
                <a:latin typeface="DIN-Regular" pitchFamily="50" charset="0"/>
              </a:rPr>
              <a:t>Prix</a:t>
            </a:r>
          </a:p>
          <a:p>
            <a:pPr>
              <a:defRPr/>
            </a:pPr>
            <a:r>
              <a:rPr lang="fr-FR" b="1" dirty="0">
                <a:solidFill>
                  <a:schemeClr val="accent6">
                    <a:lumMod val="50000"/>
                  </a:schemeClr>
                </a:solidFill>
                <a:latin typeface="DIN-Regular" pitchFamily="50" charset="0"/>
              </a:rPr>
              <a:t>Préfinancement</a:t>
            </a:r>
          </a:p>
          <a:p>
            <a:pPr>
              <a:defRPr/>
            </a:pPr>
            <a:r>
              <a:rPr lang="fr-FR" b="1" dirty="0">
                <a:solidFill>
                  <a:schemeClr val="accent6">
                    <a:lumMod val="50000"/>
                  </a:schemeClr>
                </a:solidFill>
                <a:latin typeface="DIN-Regular" pitchFamily="50" charset="0"/>
              </a:rPr>
              <a:t>Relations longues</a:t>
            </a:r>
          </a:p>
          <a:p>
            <a:pPr>
              <a:defRPr/>
            </a:pPr>
            <a:r>
              <a:rPr lang="fr-FR" b="1" dirty="0">
                <a:solidFill>
                  <a:schemeClr val="accent6">
                    <a:lumMod val="50000"/>
                  </a:schemeClr>
                </a:solidFill>
                <a:latin typeface="DIN-Regular" pitchFamily="50" charset="0"/>
              </a:rPr>
              <a:t>Transparence </a:t>
            </a:r>
          </a:p>
          <a:p>
            <a:pPr>
              <a:defRPr/>
            </a:pPr>
            <a:r>
              <a:rPr lang="fr-FR" b="1" dirty="0">
                <a:solidFill>
                  <a:schemeClr val="accent6">
                    <a:lumMod val="50000"/>
                  </a:schemeClr>
                </a:solidFill>
                <a:latin typeface="DIN-Regular" pitchFamily="50" charset="0"/>
              </a:rPr>
              <a:t>Traçabilité </a:t>
            </a:r>
          </a:p>
        </p:txBody>
      </p:sp>
      <p:cxnSp>
        <p:nvCxnSpPr>
          <p:cNvPr id="11" name="Connecteur droit avec flèche 10"/>
          <p:cNvCxnSpPr>
            <a:stCxn id="9" idx="3"/>
          </p:cNvCxnSpPr>
          <p:nvPr/>
        </p:nvCxnSpPr>
        <p:spPr>
          <a:xfrm>
            <a:off x="2357438" y="4965700"/>
            <a:ext cx="928687" cy="1063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199" name="Groupe 26"/>
          <p:cNvGrpSpPr>
            <a:grpSpLocks/>
          </p:cNvGrpSpPr>
          <p:nvPr/>
        </p:nvGrpSpPr>
        <p:grpSpPr bwMode="auto">
          <a:xfrm>
            <a:off x="5072063" y="4572000"/>
            <a:ext cx="3857625" cy="1200150"/>
            <a:chOff x="5072066" y="4572008"/>
            <a:chExt cx="3857652" cy="1200329"/>
          </a:xfrm>
        </p:grpSpPr>
        <p:sp>
          <p:nvSpPr>
            <p:cNvPr id="15" name="ZoneTexte 14"/>
            <p:cNvSpPr txBox="1"/>
            <p:nvPr/>
          </p:nvSpPr>
          <p:spPr>
            <a:xfrm>
              <a:off x="6429387" y="4572008"/>
              <a:ext cx="2500331" cy="1200329"/>
            </a:xfrm>
            <a:prstGeom prst="rect">
              <a:avLst/>
            </a:prstGeom>
            <a:noFill/>
            <a:ln w="28575">
              <a:solidFill>
                <a:srgbClr val="F7B424"/>
              </a:solidFill>
            </a:ln>
          </p:spPr>
          <p:txBody>
            <a:bodyPr>
              <a:spAutoFit/>
            </a:bodyPr>
            <a:lstStyle/>
            <a:p>
              <a:pPr>
                <a:defRPr/>
              </a:pPr>
              <a:r>
                <a:rPr lang="fr-FR" b="1" dirty="0">
                  <a:solidFill>
                    <a:srgbClr val="FFC000"/>
                  </a:solidFill>
                  <a:latin typeface="DIN-Regular" pitchFamily="50" charset="0"/>
                </a:rPr>
                <a:t>Respect des 11       </a:t>
              </a:r>
            </a:p>
            <a:p>
              <a:pPr>
                <a:defRPr/>
              </a:pPr>
              <a:r>
                <a:rPr lang="fr-FR" b="1" dirty="0">
                  <a:solidFill>
                    <a:srgbClr val="FFC000"/>
                  </a:solidFill>
                  <a:latin typeface="DIN-Regular" pitchFamily="50" charset="0"/>
                </a:rPr>
                <a:t>  conventions de l’OIT</a:t>
              </a:r>
            </a:p>
            <a:p>
              <a:pPr>
                <a:defRPr/>
              </a:pPr>
              <a:r>
                <a:rPr lang="fr-FR" b="1" dirty="0">
                  <a:solidFill>
                    <a:srgbClr val="FFC000"/>
                  </a:solidFill>
                  <a:latin typeface="DIN-Regular" pitchFamily="50" charset="0"/>
                </a:rPr>
                <a:t>Besoins sociaux de </a:t>
              </a:r>
            </a:p>
            <a:p>
              <a:pPr>
                <a:defRPr/>
              </a:pPr>
              <a:r>
                <a:rPr lang="fr-FR" b="1" dirty="0">
                  <a:solidFill>
                    <a:srgbClr val="FFC000"/>
                  </a:solidFill>
                  <a:latin typeface="DIN-Regular" pitchFamily="50" charset="0"/>
                </a:rPr>
                <a:t>  base.</a:t>
              </a:r>
              <a:endParaRPr lang="fr-FR" b="1" dirty="0">
                <a:solidFill>
                  <a:srgbClr val="FFFF00"/>
                </a:solidFill>
                <a:effectLst>
                  <a:outerShdw blurRad="38100" dist="38100" dir="2700000" algn="tl">
                    <a:srgbClr val="000000">
                      <a:alpha val="43137"/>
                    </a:srgbClr>
                  </a:outerShdw>
                </a:effectLst>
                <a:latin typeface="DIN-Regular" pitchFamily="50" charset="0"/>
              </a:endParaRPr>
            </a:p>
          </p:txBody>
        </p:sp>
        <p:cxnSp>
          <p:nvCxnSpPr>
            <p:cNvPr id="16" name="Connecteur droit avec flèche 15"/>
            <p:cNvCxnSpPr>
              <a:stCxn id="15" idx="1"/>
            </p:cNvCxnSpPr>
            <p:nvPr/>
          </p:nvCxnSpPr>
          <p:spPr>
            <a:xfrm rot="10800000">
              <a:off x="5072066" y="5072146"/>
              <a:ext cx="1357321" cy="10002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200" name="Groupe 27"/>
          <p:cNvGrpSpPr>
            <a:grpSpLocks/>
          </p:cNvGrpSpPr>
          <p:nvPr/>
        </p:nvGrpSpPr>
        <p:grpSpPr bwMode="auto">
          <a:xfrm>
            <a:off x="4714875" y="2714625"/>
            <a:ext cx="4214813" cy="1200150"/>
            <a:chOff x="5072066" y="4000504"/>
            <a:chExt cx="4214842" cy="1200329"/>
          </a:xfrm>
        </p:grpSpPr>
        <p:sp>
          <p:nvSpPr>
            <p:cNvPr id="29" name="ZoneTexte 28"/>
            <p:cNvSpPr txBox="1"/>
            <p:nvPr/>
          </p:nvSpPr>
          <p:spPr>
            <a:xfrm>
              <a:off x="6500826" y="4000504"/>
              <a:ext cx="2786082" cy="1200329"/>
            </a:xfrm>
            <a:prstGeom prst="rect">
              <a:avLst/>
            </a:prstGeom>
            <a:noFill/>
            <a:ln w="25400">
              <a:solidFill>
                <a:srgbClr val="00B050"/>
              </a:solidFill>
            </a:ln>
          </p:spPr>
          <p:txBody>
            <a:bodyPr>
              <a:spAutoFit/>
            </a:bodyPr>
            <a:lstStyle/>
            <a:p>
              <a:pPr>
                <a:defRPr/>
              </a:pPr>
              <a:r>
                <a:rPr lang="fr-FR" b="1" dirty="0">
                  <a:solidFill>
                    <a:srgbClr val="00B050"/>
                  </a:solidFill>
                  <a:latin typeface="DIN-Regular" pitchFamily="50" charset="0"/>
                </a:rPr>
                <a:t>Respect de la biodiversité et des ressources naturelles (pas d’OGM).</a:t>
              </a:r>
              <a:endParaRPr lang="fr-FR" b="1" dirty="0">
                <a:solidFill>
                  <a:srgbClr val="00B050"/>
                </a:solidFill>
                <a:effectLst>
                  <a:outerShdw blurRad="38100" dist="38100" dir="2700000" algn="tl">
                    <a:srgbClr val="000000">
                      <a:alpha val="43137"/>
                    </a:srgbClr>
                  </a:outerShdw>
                </a:effectLst>
                <a:latin typeface="DIN-Regular" pitchFamily="50" charset="0"/>
              </a:endParaRPr>
            </a:p>
          </p:txBody>
        </p:sp>
        <p:cxnSp>
          <p:nvCxnSpPr>
            <p:cNvPr id="30" name="Connecteur droit avec flèche 29"/>
            <p:cNvCxnSpPr>
              <a:stCxn id="29" idx="1"/>
            </p:cNvCxnSpPr>
            <p:nvPr/>
          </p:nvCxnSpPr>
          <p:spPr>
            <a:xfrm rot="10800000" flipV="1">
              <a:off x="5072066" y="4600668"/>
              <a:ext cx="1428760" cy="47155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201" name="Groupe 34"/>
          <p:cNvGrpSpPr>
            <a:grpSpLocks/>
          </p:cNvGrpSpPr>
          <p:nvPr/>
        </p:nvGrpSpPr>
        <p:grpSpPr bwMode="auto">
          <a:xfrm>
            <a:off x="71438" y="2643188"/>
            <a:ext cx="3357562" cy="1214437"/>
            <a:chOff x="6429388" y="4572008"/>
            <a:chExt cx="3357586" cy="1214445"/>
          </a:xfrm>
        </p:grpSpPr>
        <p:sp>
          <p:nvSpPr>
            <p:cNvPr id="36" name="ZoneTexte 35"/>
            <p:cNvSpPr txBox="1"/>
            <p:nvPr/>
          </p:nvSpPr>
          <p:spPr>
            <a:xfrm>
              <a:off x="6429388" y="4572008"/>
              <a:ext cx="2500330" cy="646116"/>
            </a:xfrm>
            <a:prstGeom prst="rect">
              <a:avLst/>
            </a:prstGeom>
            <a:noFill/>
            <a:ln w="28575">
              <a:solidFill>
                <a:srgbClr val="EB6B31"/>
              </a:solidFill>
            </a:ln>
          </p:spPr>
          <p:txBody>
            <a:bodyPr>
              <a:spAutoFit/>
            </a:bodyPr>
            <a:lstStyle/>
            <a:p>
              <a:pPr>
                <a:defRPr/>
              </a:pPr>
              <a:r>
                <a:rPr lang="fr-FR" b="1" dirty="0">
                  <a:solidFill>
                    <a:srgbClr val="EB6B31"/>
                  </a:solidFill>
                  <a:latin typeface="DIN-Regular" pitchFamily="50" charset="0"/>
                </a:rPr>
                <a:t>Préserver les savoir-faire culturels.</a:t>
              </a:r>
              <a:endParaRPr lang="fr-FR" b="1" dirty="0">
                <a:solidFill>
                  <a:srgbClr val="EB6B31"/>
                </a:solidFill>
                <a:effectLst>
                  <a:outerShdw blurRad="38100" dist="38100" dir="2700000" algn="tl">
                    <a:srgbClr val="000000">
                      <a:alpha val="43137"/>
                    </a:srgbClr>
                  </a:outerShdw>
                </a:effectLst>
                <a:latin typeface="DIN-Regular" pitchFamily="50" charset="0"/>
              </a:endParaRPr>
            </a:p>
          </p:txBody>
        </p:sp>
        <p:cxnSp>
          <p:nvCxnSpPr>
            <p:cNvPr id="37" name="Connecteur droit avec flèche 36"/>
            <p:cNvCxnSpPr>
              <a:stCxn id="36" idx="3"/>
            </p:cNvCxnSpPr>
            <p:nvPr/>
          </p:nvCxnSpPr>
          <p:spPr>
            <a:xfrm>
              <a:off x="8929718" y="4895860"/>
              <a:ext cx="857256" cy="8905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4357688" y="6000750"/>
            <a:ext cx="3500437" cy="646113"/>
          </a:xfrm>
          <a:prstGeom prst="rect">
            <a:avLst/>
          </a:prstGeom>
          <a:noFill/>
          <a:ln w="28575">
            <a:solidFill>
              <a:srgbClr val="C00000"/>
            </a:solidFill>
          </a:ln>
        </p:spPr>
        <p:txBody>
          <a:bodyPr>
            <a:spAutoFit/>
          </a:bodyPr>
          <a:lstStyle/>
          <a:p>
            <a:pPr>
              <a:defRPr/>
            </a:pPr>
            <a:r>
              <a:rPr lang="fr-FR" b="1" dirty="0">
                <a:solidFill>
                  <a:srgbClr val="CC0000"/>
                </a:solidFill>
                <a:latin typeface="DIN-Regular" pitchFamily="50" charset="0"/>
              </a:rPr>
              <a:t>Autonomie, </a:t>
            </a:r>
          </a:p>
          <a:p>
            <a:pPr>
              <a:defRPr/>
            </a:pPr>
            <a:r>
              <a:rPr lang="fr-FR" b="1" dirty="0">
                <a:solidFill>
                  <a:srgbClr val="CC0000"/>
                </a:solidFill>
                <a:latin typeface="DIN-Regular" pitchFamily="50" charset="0"/>
              </a:rPr>
              <a:t>Participation aux décisions</a:t>
            </a:r>
            <a:endParaRPr lang="fr-FR" b="1" dirty="0">
              <a:solidFill>
                <a:srgbClr val="CC0000"/>
              </a:solidFill>
              <a:effectLst>
                <a:outerShdw blurRad="38100" dist="38100" dir="2700000" algn="tl">
                  <a:srgbClr val="000000">
                    <a:alpha val="43137"/>
                  </a:srgbClr>
                </a:outerShdw>
              </a:effectLst>
              <a:latin typeface="DIN-Regular" pitchFamily="50" charset="0"/>
            </a:endParaRPr>
          </a:p>
        </p:txBody>
      </p:sp>
      <p:cxnSp>
        <p:nvCxnSpPr>
          <p:cNvPr id="41" name="Connecteur droit avec flèche 40"/>
          <p:cNvCxnSpPr>
            <a:stCxn id="40" idx="1"/>
          </p:cNvCxnSpPr>
          <p:nvPr/>
        </p:nvCxnSpPr>
        <p:spPr>
          <a:xfrm rot="10800000">
            <a:off x="4143375" y="5715000"/>
            <a:ext cx="214313"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4" name="Rectangle 21"/>
          <p:cNvSpPr>
            <a:spLocks noChangeArrowheads="1"/>
          </p:cNvSpPr>
          <p:nvPr/>
        </p:nvSpPr>
        <p:spPr bwMode="auto">
          <a:xfrm>
            <a:off x="1979613" y="188913"/>
            <a:ext cx="5761037" cy="519112"/>
          </a:xfrm>
          <a:prstGeom prst="rect">
            <a:avLst/>
          </a:prstGeom>
          <a:noFill/>
          <a:ln w="9525">
            <a:noFill/>
            <a:miter lim="800000"/>
            <a:headEnd/>
            <a:tailEnd/>
          </a:ln>
        </p:spPr>
        <p:txBody>
          <a:bodyPr>
            <a:spAutoFit/>
          </a:bodyPr>
          <a:lstStyle/>
          <a:p>
            <a:r>
              <a:rPr lang="fr-FR" sz="2800">
                <a:solidFill>
                  <a:srgbClr val="CC0000"/>
                </a:solidFill>
              </a:rPr>
              <a:t>1 </a:t>
            </a:r>
            <a:r>
              <a:rPr lang="en-US" sz="2800">
                <a:solidFill>
                  <a:srgbClr val="CC0000"/>
                </a:solidFill>
              </a:rPr>
              <a:t>I</a:t>
            </a:r>
            <a:r>
              <a:rPr lang="fr-FR" sz="2800">
                <a:solidFill>
                  <a:srgbClr val="CC0000"/>
                </a:solidFill>
              </a:rPr>
              <a:t> Des garanties, pourquoi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4"/>
          <p:cNvSpPr>
            <a:spLocks noChangeArrowheads="1"/>
          </p:cNvSpPr>
          <p:nvPr/>
        </p:nvSpPr>
        <p:spPr bwMode="auto">
          <a:xfrm>
            <a:off x="179388" y="1125538"/>
            <a:ext cx="8642350" cy="5264150"/>
          </a:xfrm>
          <a:prstGeom prst="rect">
            <a:avLst/>
          </a:prstGeom>
          <a:noFill/>
          <a:ln w="9525">
            <a:noFill/>
            <a:miter lim="800000"/>
            <a:headEnd/>
            <a:tailEnd/>
          </a:ln>
        </p:spPr>
        <p:txBody>
          <a:bodyPr>
            <a:spAutoFit/>
          </a:bodyPr>
          <a:lstStyle/>
          <a:p>
            <a:pPr>
              <a:spcBef>
                <a:spcPct val="50000"/>
              </a:spcBef>
            </a:pPr>
            <a:r>
              <a:rPr lang="fr-FR" sz="2400">
                <a:solidFill>
                  <a:srgbClr val="CC0000"/>
                </a:solidFill>
              </a:rPr>
              <a:t>B1 </a:t>
            </a:r>
            <a:r>
              <a:rPr lang="en-US" sz="2400">
                <a:solidFill>
                  <a:srgbClr val="CC0000"/>
                </a:solidFill>
              </a:rPr>
              <a:t>I</a:t>
            </a:r>
            <a:r>
              <a:rPr lang="fr-FR" sz="2400">
                <a:solidFill>
                  <a:srgbClr val="CC0000"/>
                </a:solidFill>
              </a:rPr>
              <a:t> Les principes économiques</a:t>
            </a:r>
          </a:p>
          <a:p>
            <a:pPr>
              <a:spcBef>
                <a:spcPct val="50000"/>
              </a:spcBef>
            </a:pPr>
            <a:endParaRPr lang="fr-FR">
              <a:solidFill>
                <a:srgbClr val="CC0000"/>
              </a:solidFill>
            </a:endParaRPr>
          </a:p>
          <a:p>
            <a:r>
              <a:rPr lang="fr-FR">
                <a:solidFill>
                  <a:srgbClr val="FF5050"/>
                </a:solidFill>
                <a:latin typeface="DIN-Regular"/>
                <a:sym typeface="Wingdings 3" pitchFamily="18" charset="2"/>
              </a:rPr>
              <a:t> </a:t>
            </a:r>
            <a:r>
              <a:rPr lang="fr-FR">
                <a:latin typeface="DIN-BoldAlternate"/>
              </a:rPr>
              <a:t>Prix minimum garanti :</a:t>
            </a:r>
            <a:r>
              <a:rPr lang="fr-FR">
                <a:latin typeface="DIN-Regular"/>
              </a:rPr>
              <a:t> prix que l’acheteur payera au producteur. Il est basé sur une analyse des coûts de production, le coût de la vie (et le coût du minimum vital), l’épargne et investissement. Au prix juste, dans la majorité des partenariats (artisanat), est ajoutée une part pour le financement  d’un accompagnement au sein de l’organisation faîtière.</a:t>
            </a:r>
          </a:p>
          <a:p>
            <a:endParaRPr lang="fr-FR">
              <a:latin typeface="DIN-Regular"/>
            </a:endParaRPr>
          </a:p>
          <a:p>
            <a:r>
              <a:rPr lang="fr-FR">
                <a:solidFill>
                  <a:srgbClr val="FF5050"/>
                </a:solidFill>
                <a:sym typeface="Wingdings 3" pitchFamily="18" charset="2"/>
              </a:rPr>
              <a:t></a:t>
            </a:r>
            <a:r>
              <a:rPr lang="fr-FR"/>
              <a:t> </a:t>
            </a:r>
            <a:r>
              <a:rPr lang="fr-FR">
                <a:latin typeface="DIN-BoldAlternate"/>
              </a:rPr>
              <a:t>Préfinancement des commandes :</a:t>
            </a:r>
            <a:r>
              <a:rPr lang="fr-FR">
                <a:latin typeface="DIN-Regular"/>
              </a:rPr>
              <a:t> 50% du montant est payé à la commande. reste à la livraison – sur demande. </a:t>
            </a:r>
          </a:p>
          <a:p>
            <a:endParaRPr lang="fr-FR">
              <a:latin typeface="DIN-Regular"/>
            </a:endParaRPr>
          </a:p>
          <a:p>
            <a:r>
              <a:rPr lang="fr-FR">
                <a:solidFill>
                  <a:srgbClr val="FF5050"/>
                </a:solidFill>
                <a:sym typeface="Wingdings 3" pitchFamily="18" charset="2"/>
              </a:rPr>
              <a:t></a:t>
            </a:r>
            <a:r>
              <a:rPr lang="fr-FR"/>
              <a:t> </a:t>
            </a:r>
            <a:r>
              <a:rPr lang="fr-FR">
                <a:latin typeface="DIN-BoldAlternate"/>
              </a:rPr>
              <a:t>Engagement durable des acteurs :</a:t>
            </a:r>
            <a:r>
              <a:rPr lang="fr-FR">
                <a:latin typeface="DIN-Regular"/>
              </a:rPr>
              <a:t> relations commerciales à long terme, pour assurer au producteur une pérennité dans les échanges (au moins une commande tous les deux ans pour le réseau AdM).</a:t>
            </a:r>
          </a:p>
          <a:p>
            <a:endParaRPr lang="fr-FR">
              <a:latin typeface="DIN-Regular"/>
            </a:endParaRPr>
          </a:p>
          <a:p>
            <a:pPr>
              <a:buFont typeface="Wingdings 3" pitchFamily="18" charset="2"/>
              <a:buChar char="Ú"/>
            </a:pPr>
            <a:r>
              <a:rPr lang="fr-FR">
                <a:latin typeface="DIN-BoldAlternate"/>
              </a:rPr>
              <a:t>Transparence et traçabilité</a:t>
            </a:r>
            <a:r>
              <a:rPr lang="fr-FR">
                <a:latin typeface="DIN-Regular"/>
              </a:rPr>
              <a:t> dans la chaîne de commercialisation.</a:t>
            </a:r>
          </a:p>
          <a:p>
            <a:pPr>
              <a:buFont typeface="Wingdings 3" pitchFamily="18" charset="2"/>
              <a:buChar char="Ú"/>
            </a:pPr>
            <a:endParaRPr lang="fr-FR">
              <a:latin typeface="DIN-Regular"/>
            </a:endParaRPr>
          </a:p>
          <a:p>
            <a:pPr>
              <a:buFont typeface="Wingdings 3" pitchFamily="18" charset="2"/>
              <a:buChar char="Ú"/>
            </a:pPr>
            <a:endParaRPr lang="fr-FR">
              <a:latin typeface="DIN-Regular"/>
            </a:endParaRPr>
          </a:p>
        </p:txBody>
      </p:sp>
      <p:sp>
        <p:nvSpPr>
          <p:cNvPr id="9218" name="Rectangle 6"/>
          <p:cNvSpPr>
            <a:spLocks noChangeArrowheads="1"/>
          </p:cNvSpPr>
          <p:nvPr/>
        </p:nvSpPr>
        <p:spPr bwMode="auto">
          <a:xfrm>
            <a:off x="1763713" y="0"/>
            <a:ext cx="4968875" cy="519113"/>
          </a:xfrm>
          <a:prstGeom prst="rect">
            <a:avLst/>
          </a:prstGeom>
          <a:noFill/>
          <a:ln w="9525">
            <a:noFill/>
            <a:miter lim="800000"/>
            <a:headEnd/>
            <a:tailEnd/>
          </a:ln>
        </p:spPr>
        <p:txBody>
          <a:bodyPr>
            <a:spAutoFit/>
          </a:bodyPr>
          <a:lstStyle/>
          <a:p>
            <a:pPr algn="ctr">
              <a:spcBef>
                <a:spcPct val="50000"/>
              </a:spcBef>
            </a:pPr>
            <a:r>
              <a:rPr lang="fr-FR" sz="2800">
                <a:solidFill>
                  <a:srgbClr val="800000"/>
                </a:solidFill>
                <a:latin typeface="DIN-Black"/>
              </a:rPr>
              <a:t>B </a:t>
            </a:r>
            <a:r>
              <a:rPr lang="en-US" sz="2800">
                <a:solidFill>
                  <a:srgbClr val="800000"/>
                </a:solidFill>
                <a:latin typeface="DIN-Black"/>
              </a:rPr>
              <a:t>|</a:t>
            </a:r>
            <a:r>
              <a:rPr lang="fr-FR" sz="2800">
                <a:solidFill>
                  <a:srgbClr val="800000"/>
                </a:solidFill>
                <a:latin typeface="DIN-Black"/>
              </a:rPr>
              <a:t> Les principes à garantir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ChangeArrowheads="1"/>
          </p:cNvSpPr>
          <p:nvPr/>
        </p:nvSpPr>
        <p:spPr bwMode="auto">
          <a:xfrm>
            <a:off x="468313" y="1125538"/>
            <a:ext cx="8351837" cy="4851400"/>
          </a:xfrm>
          <a:prstGeom prst="rect">
            <a:avLst/>
          </a:prstGeom>
          <a:noFill/>
          <a:ln w="9525">
            <a:noFill/>
            <a:miter lim="800000"/>
            <a:headEnd/>
            <a:tailEnd/>
          </a:ln>
        </p:spPr>
        <p:txBody>
          <a:bodyPr>
            <a:spAutoFit/>
          </a:bodyPr>
          <a:lstStyle/>
          <a:p>
            <a:endParaRPr lang="fr-FR">
              <a:solidFill>
                <a:srgbClr val="FF5050"/>
              </a:solidFill>
              <a:sym typeface="Wingdings 3" pitchFamily="18" charset="2"/>
            </a:endParaRPr>
          </a:p>
          <a:p>
            <a:r>
              <a:rPr lang="fr-FR" sz="2400">
                <a:solidFill>
                  <a:srgbClr val="CC0000"/>
                </a:solidFill>
              </a:rPr>
              <a:t>B2 </a:t>
            </a:r>
            <a:r>
              <a:rPr lang="en-US" sz="2400">
                <a:solidFill>
                  <a:srgbClr val="CC0000"/>
                </a:solidFill>
              </a:rPr>
              <a:t>I</a:t>
            </a:r>
            <a:r>
              <a:rPr lang="fr-FR" sz="2400">
                <a:solidFill>
                  <a:srgbClr val="CC0000"/>
                </a:solidFill>
              </a:rPr>
              <a:t> Les principes sociaux</a:t>
            </a:r>
          </a:p>
          <a:p>
            <a:endParaRPr lang="fr-FR">
              <a:solidFill>
                <a:srgbClr val="FF5050"/>
              </a:solidFill>
              <a:sym typeface="Wingdings 3" pitchFamily="18" charset="2"/>
            </a:endParaRPr>
          </a:p>
          <a:p>
            <a:endParaRPr lang="fr-FR">
              <a:solidFill>
                <a:srgbClr val="FF5050"/>
              </a:solidFill>
              <a:sym typeface="Wingdings 3" pitchFamily="18" charset="2"/>
            </a:endParaRPr>
          </a:p>
          <a:p>
            <a:r>
              <a:rPr lang="fr-FR">
                <a:solidFill>
                  <a:srgbClr val="FF5050"/>
                </a:solidFill>
                <a:sym typeface="Wingdings 3" pitchFamily="18" charset="2"/>
              </a:rPr>
              <a:t></a:t>
            </a:r>
            <a:r>
              <a:rPr lang="fr-FR"/>
              <a:t> </a:t>
            </a:r>
            <a:r>
              <a:rPr lang="fr-FR">
                <a:latin typeface="DIN-BoldAlternate"/>
              </a:rPr>
              <a:t>Respect des 11 conventions fondamentales de l’Organisation Internationale du Travail (OIT) : </a:t>
            </a:r>
          </a:p>
          <a:p>
            <a:pPr>
              <a:buFontTx/>
              <a:buChar char="-"/>
            </a:pPr>
            <a:r>
              <a:rPr lang="fr-FR">
                <a:latin typeface="DIN-Regular"/>
              </a:rPr>
              <a:t> durée du temps de travail ; </a:t>
            </a:r>
          </a:p>
          <a:p>
            <a:pPr>
              <a:buFontTx/>
              <a:buChar char="-"/>
            </a:pPr>
            <a:r>
              <a:rPr lang="fr-FR">
                <a:latin typeface="DIN-Regular"/>
              </a:rPr>
              <a:t> élimination du travail forcé ; </a:t>
            </a:r>
          </a:p>
          <a:p>
            <a:pPr>
              <a:buFontTx/>
              <a:buChar char="-"/>
            </a:pPr>
            <a:r>
              <a:rPr lang="fr-FR">
                <a:latin typeface="DIN-Regular"/>
              </a:rPr>
              <a:t> liberté syndicale ; </a:t>
            </a:r>
          </a:p>
          <a:p>
            <a:pPr>
              <a:buFontTx/>
              <a:buChar char="-"/>
            </a:pPr>
            <a:r>
              <a:rPr lang="fr-FR">
                <a:latin typeface="DIN-Regular"/>
              </a:rPr>
              <a:t> égalité en genre ; </a:t>
            </a:r>
          </a:p>
          <a:p>
            <a:pPr>
              <a:buFontTx/>
              <a:buChar char="-"/>
            </a:pPr>
            <a:r>
              <a:rPr lang="fr-FR">
                <a:latin typeface="DIN-Regular"/>
              </a:rPr>
              <a:t> salaires minima ; </a:t>
            </a:r>
          </a:p>
          <a:p>
            <a:pPr>
              <a:buFontTx/>
              <a:buChar char="-"/>
            </a:pPr>
            <a:r>
              <a:rPr lang="fr-FR">
                <a:latin typeface="DIN-Regular"/>
              </a:rPr>
              <a:t> limitation du travail des enfants (conformément à la CDE) ; </a:t>
            </a:r>
          </a:p>
          <a:p>
            <a:pPr>
              <a:buFontTx/>
              <a:buChar char="-"/>
            </a:pPr>
            <a:r>
              <a:rPr lang="fr-FR">
                <a:latin typeface="DIN-Regular"/>
              </a:rPr>
              <a:t> sécurité et santé des travailleurs.</a:t>
            </a:r>
          </a:p>
          <a:p>
            <a:endParaRPr lang="fr-FR">
              <a:latin typeface="DIN-Regular"/>
            </a:endParaRPr>
          </a:p>
          <a:p>
            <a:r>
              <a:rPr lang="fr-FR">
                <a:solidFill>
                  <a:srgbClr val="FF5050"/>
                </a:solidFill>
                <a:sym typeface="Wingdings 3" pitchFamily="18" charset="2"/>
              </a:rPr>
              <a:t></a:t>
            </a:r>
            <a:r>
              <a:rPr lang="fr-FR"/>
              <a:t> </a:t>
            </a:r>
            <a:r>
              <a:rPr lang="fr-FR">
                <a:latin typeface="DIN-BoldAlternate"/>
              </a:rPr>
              <a:t>Bénéfices sociaux complémentaires :</a:t>
            </a:r>
            <a:r>
              <a:rPr lang="fr-FR">
                <a:latin typeface="DIN-Regular"/>
              </a:rPr>
              <a:t> caisse de retraite, accès aux soins ; bourse d’éducation … selon les besoins/possibilités.</a:t>
            </a:r>
          </a:p>
          <a:p>
            <a:endParaRPr lang="fr-FR">
              <a:latin typeface="DIN-Regular"/>
            </a:endParaRPr>
          </a:p>
        </p:txBody>
      </p:sp>
      <p:sp>
        <p:nvSpPr>
          <p:cNvPr id="10242" name="Rectangle 5"/>
          <p:cNvSpPr>
            <a:spLocks noChangeArrowheads="1"/>
          </p:cNvSpPr>
          <p:nvPr/>
        </p:nvSpPr>
        <p:spPr bwMode="auto">
          <a:xfrm>
            <a:off x="3059113" y="188913"/>
            <a:ext cx="4562475" cy="519112"/>
          </a:xfrm>
          <a:prstGeom prst="rect">
            <a:avLst/>
          </a:prstGeom>
          <a:noFill/>
          <a:ln w="9525">
            <a:noFill/>
            <a:miter lim="800000"/>
            <a:headEnd/>
            <a:tailEnd/>
          </a:ln>
        </p:spPr>
        <p:txBody>
          <a:bodyPr>
            <a:spAutoFit/>
          </a:bodyPr>
          <a:lstStyle/>
          <a:p>
            <a:r>
              <a:rPr lang="fr-FR" sz="2800">
                <a:solidFill>
                  <a:srgbClr val="800000"/>
                </a:solidFill>
              </a:rPr>
              <a:t>B </a:t>
            </a:r>
            <a:r>
              <a:rPr lang="en-US" sz="2800">
                <a:solidFill>
                  <a:srgbClr val="800000"/>
                </a:solidFill>
              </a:rPr>
              <a:t>|</a:t>
            </a:r>
            <a:r>
              <a:rPr lang="fr-FR" sz="2800">
                <a:solidFill>
                  <a:srgbClr val="800000"/>
                </a:solidFill>
              </a:rPr>
              <a:t> Les principes à garantir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5"/>
          <p:cNvSpPr txBox="1">
            <a:spLocks noChangeArrowheads="1"/>
          </p:cNvSpPr>
          <p:nvPr/>
        </p:nvSpPr>
        <p:spPr bwMode="auto">
          <a:xfrm>
            <a:off x="468313" y="1700213"/>
            <a:ext cx="8351837" cy="3568700"/>
          </a:xfrm>
          <a:prstGeom prst="rect">
            <a:avLst/>
          </a:prstGeom>
          <a:noFill/>
          <a:ln w="9525">
            <a:noFill/>
            <a:miter lim="800000"/>
            <a:headEnd/>
            <a:tailEnd/>
          </a:ln>
        </p:spPr>
        <p:txBody>
          <a:bodyPr>
            <a:spAutoFit/>
          </a:bodyPr>
          <a:lstStyle/>
          <a:p>
            <a:r>
              <a:rPr lang="fr-FR" sz="2400">
                <a:solidFill>
                  <a:srgbClr val="CC0000"/>
                </a:solidFill>
              </a:rPr>
              <a:t>B3 </a:t>
            </a:r>
            <a:r>
              <a:rPr lang="en-US" sz="2400">
                <a:solidFill>
                  <a:srgbClr val="CC0000"/>
                </a:solidFill>
              </a:rPr>
              <a:t>I</a:t>
            </a:r>
            <a:r>
              <a:rPr lang="fr-FR" sz="2400">
                <a:solidFill>
                  <a:srgbClr val="CC0000"/>
                </a:solidFill>
              </a:rPr>
              <a:t> Les principes d’autonomie des producteurs</a:t>
            </a:r>
          </a:p>
          <a:p>
            <a:endParaRPr lang="fr-FR" sz="2400">
              <a:solidFill>
                <a:srgbClr val="CC0000"/>
              </a:solidFill>
              <a:sym typeface="Wingdings 3" pitchFamily="18" charset="2"/>
            </a:endParaRPr>
          </a:p>
          <a:p>
            <a:endParaRPr lang="fr-FR">
              <a:solidFill>
                <a:srgbClr val="FF5050"/>
              </a:solidFill>
              <a:latin typeface="DIN-Regular"/>
              <a:sym typeface="Wingdings 3" pitchFamily="18" charset="2"/>
            </a:endParaRPr>
          </a:p>
          <a:p>
            <a:r>
              <a:rPr lang="fr-FR">
                <a:solidFill>
                  <a:srgbClr val="FF5050"/>
                </a:solidFill>
                <a:latin typeface="DIN-Regular"/>
                <a:sym typeface="Wingdings 3" pitchFamily="18" charset="2"/>
              </a:rPr>
              <a:t></a:t>
            </a:r>
            <a:r>
              <a:rPr lang="fr-FR">
                <a:latin typeface="DIN-Regular"/>
                <a:sym typeface="Wingdings 3" pitchFamily="18" charset="2"/>
              </a:rPr>
              <a:t> </a:t>
            </a:r>
            <a:r>
              <a:rPr lang="fr-FR">
                <a:latin typeface="DIN-Regular"/>
              </a:rPr>
              <a:t>Structures collectives des producteurs (appelées OP : Organisations de Producteurs) ;</a:t>
            </a:r>
          </a:p>
          <a:p>
            <a:endParaRPr lang="fr-FR">
              <a:latin typeface="DIN-Regular"/>
            </a:endParaRPr>
          </a:p>
          <a:p>
            <a:r>
              <a:rPr lang="fr-FR">
                <a:solidFill>
                  <a:srgbClr val="FF5050"/>
                </a:solidFill>
                <a:sym typeface="Wingdings 3" pitchFamily="18" charset="2"/>
              </a:rPr>
              <a:t></a:t>
            </a:r>
            <a:r>
              <a:rPr lang="fr-FR"/>
              <a:t> </a:t>
            </a:r>
            <a:r>
              <a:rPr lang="fr-FR">
                <a:latin typeface="DIN-Regular"/>
              </a:rPr>
              <a:t>Accessibilité aux marchés pour les producteurs marginalisés ; formations techniques ;</a:t>
            </a:r>
          </a:p>
          <a:p>
            <a:endParaRPr lang="fr-FR">
              <a:latin typeface="DIN-Regular"/>
            </a:endParaRPr>
          </a:p>
          <a:p>
            <a:r>
              <a:rPr lang="fr-FR">
                <a:solidFill>
                  <a:srgbClr val="FF5050"/>
                </a:solidFill>
                <a:sym typeface="Wingdings 3" pitchFamily="18" charset="2"/>
              </a:rPr>
              <a:t></a:t>
            </a:r>
            <a:r>
              <a:rPr lang="fr-FR"/>
              <a:t> </a:t>
            </a:r>
            <a:r>
              <a:rPr lang="fr-FR">
                <a:latin typeface="DIN-Regular"/>
              </a:rPr>
              <a:t>Non-discrimination Homme/Femme ;</a:t>
            </a:r>
          </a:p>
          <a:p>
            <a:endParaRPr lang="fr-FR">
              <a:latin typeface="DIN-Regular"/>
            </a:endParaRPr>
          </a:p>
          <a:p>
            <a:r>
              <a:rPr lang="fr-FR">
                <a:solidFill>
                  <a:srgbClr val="FF5050"/>
                </a:solidFill>
                <a:sym typeface="Wingdings 3" pitchFamily="18" charset="2"/>
              </a:rPr>
              <a:t></a:t>
            </a:r>
            <a:r>
              <a:rPr lang="fr-FR"/>
              <a:t> </a:t>
            </a:r>
            <a:r>
              <a:rPr lang="fr-FR">
                <a:latin typeface="DIN-Regular"/>
              </a:rPr>
              <a:t>Participation démocratique des producteurs à la prise de décision dans l’OP.</a:t>
            </a:r>
          </a:p>
        </p:txBody>
      </p:sp>
      <p:sp>
        <p:nvSpPr>
          <p:cNvPr id="11266" name="Rectangle 4"/>
          <p:cNvSpPr>
            <a:spLocks noChangeArrowheads="1"/>
          </p:cNvSpPr>
          <p:nvPr/>
        </p:nvSpPr>
        <p:spPr bwMode="auto">
          <a:xfrm>
            <a:off x="827088" y="0"/>
            <a:ext cx="7777162" cy="519113"/>
          </a:xfrm>
          <a:prstGeom prst="rect">
            <a:avLst/>
          </a:prstGeom>
          <a:noFill/>
          <a:ln w="9525">
            <a:noFill/>
            <a:miter lim="800000"/>
            <a:headEnd/>
            <a:tailEnd/>
          </a:ln>
        </p:spPr>
        <p:txBody>
          <a:bodyPr>
            <a:spAutoFit/>
          </a:bodyPr>
          <a:lstStyle/>
          <a:p>
            <a:pPr algn="ctr"/>
            <a:r>
              <a:rPr lang="fr-FR" sz="2800">
                <a:solidFill>
                  <a:srgbClr val="800000"/>
                </a:solidFill>
              </a:rPr>
              <a:t>B </a:t>
            </a:r>
            <a:r>
              <a:rPr lang="en-US" sz="2800">
                <a:solidFill>
                  <a:srgbClr val="800000"/>
                </a:solidFill>
              </a:rPr>
              <a:t>|</a:t>
            </a:r>
            <a:r>
              <a:rPr lang="fr-FR" sz="2800">
                <a:solidFill>
                  <a:srgbClr val="800000"/>
                </a:solidFill>
              </a:rPr>
              <a:t> Les principes à garantir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5"/>
          <p:cNvSpPr txBox="1">
            <a:spLocks noChangeArrowheads="1"/>
          </p:cNvSpPr>
          <p:nvPr/>
        </p:nvSpPr>
        <p:spPr bwMode="auto">
          <a:xfrm>
            <a:off x="428625" y="1125538"/>
            <a:ext cx="7920038" cy="2105025"/>
          </a:xfrm>
          <a:prstGeom prst="rect">
            <a:avLst/>
          </a:prstGeom>
          <a:noFill/>
          <a:ln w="9525">
            <a:noFill/>
            <a:miter lim="800000"/>
            <a:headEnd/>
            <a:tailEnd/>
          </a:ln>
        </p:spPr>
        <p:txBody>
          <a:bodyPr>
            <a:spAutoFit/>
          </a:bodyPr>
          <a:lstStyle/>
          <a:p>
            <a:r>
              <a:rPr lang="fr-FR" sz="2400">
                <a:solidFill>
                  <a:srgbClr val="CC0000"/>
                </a:solidFill>
              </a:rPr>
              <a:t>  B4 </a:t>
            </a:r>
            <a:r>
              <a:rPr lang="en-US" sz="2400">
                <a:solidFill>
                  <a:srgbClr val="CC0000"/>
                </a:solidFill>
              </a:rPr>
              <a:t>I</a:t>
            </a:r>
            <a:r>
              <a:rPr lang="fr-FR" sz="2400">
                <a:solidFill>
                  <a:srgbClr val="CC0000"/>
                </a:solidFill>
              </a:rPr>
              <a:t> Les principes environnementaux</a:t>
            </a:r>
            <a:endParaRPr lang="fr-FR" sz="2400">
              <a:solidFill>
                <a:srgbClr val="CC0000"/>
              </a:solidFill>
              <a:sym typeface="Wingdings 3" pitchFamily="18" charset="2"/>
            </a:endParaRPr>
          </a:p>
          <a:p>
            <a:endParaRPr lang="fr-FR">
              <a:solidFill>
                <a:srgbClr val="FF5050"/>
              </a:solidFill>
              <a:latin typeface="DIN-Regular"/>
              <a:sym typeface="Wingdings 3" pitchFamily="18" charset="2"/>
            </a:endParaRPr>
          </a:p>
          <a:p>
            <a:r>
              <a:rPr lang="fr-FR">
                <a:solidFill>
                  <a:srgbClr val="FF5050"/>
                </a:solidFill>
                <a:latin typeface="DIN-Regular"/>
                <a:sym typeface="Wingdings 3" pitchFamily="18" charset="2"/>
              </a:rPr>
              <a:t> </a:t>
            </a:r>
            <a:r>
              <a:rPr lang="fr-FR">
                <a:latin typeface="DIN-Regular"/>
              </a:rPr>
              <a:t>Réduction des impacts environnementaux ;</a:t>
            </a:r>
          </a:p>
          <a:p>
            <a:r>
              <a:rPr lang="fr-FR">
                <a:solidFill>
                  <a:srgbClr val="FF5050"/>
                </a:solidFill>
                <a:sym typeface="Wingdings 3" pitchFamily="18" charset="2"/>
              </a:rPr>
              <a:t></a:t>
            </a:r>
            <a:r>
              <a:rPr lang="fr-FR">
                <a:sym typeface="Wingdings 3" pitchFamily="18" charset="2"/>
              </a:rPr>
              <a:t> </a:t>
            </a:r>
            <a:r>
              <a:rPr lang="fr-FR">
                <a:latin typeface="DIN-Regular"/>
              </a:rPr>
              <a:t>Protection de la biodiversité ;</a:t>
            </a:r>
          </a:p>
          <a:p>
            <a:r>
              <a:rPr lang="fr-FR">
                <a:solidFill>
                  <a:srgbClr val="FF5050"/>
                </a:solidFill>
                <a:sym typeface="Wingdings 3" pitchFamily="18" charset="2"/>
              </a:rPr>
              <a:t></a:t>
            </a:r>
            <a:r>
              <a:rPr lang="fr-FR">
                <a:sym typeface="Wingdings 3" pitchFamily="18" charset="2"/>
              </a:rPr>
              <a:t> </a:t>
            </a:r>
            <a:r>
              <a:rPr lang="fr-FR">
                <a:latin typeface="DIN-Regular"/>
              </a:rPr>
              <a:t>Interdiction des substances dangereuses et des OGM ; </a:t>
            </a:r>
          </a:p>
          <a:p>
            <a:pPr>
              <a:buFont typeface="Wingdings 3" pitchFamily="18" charset="2"/>
              <a:buChar char="Ú"/>
            </a:pPr>
            <a:r>
              <a:rPr lang="fr-FR">
                <a:latin typeface="DIN-Regular"/>
              </a:rPr>
              <a:t> Gestion des ressources naturelles ;</a:t>
            </a:r>
          </a:p>
          <a:p>
            <a:pPr>
              <a:buFont typeface="Wingdings 3" pitchFamily="18" charset="2"/>
              <a:buChar char="Ú"/>
            </a:pPr>
            <a:r>
              <a:rPr lang="fr-FR">
                <a:latin typeface="DIN-Regular"/>
              </a:rPr>
              <a:t> Prime à la conversion AB</a:t>
            </a:r>
          </a:p>
        </p:txBody>
      </p:sp>
      <p:sp>
        <p:nvSpPr>
          <p:cNvPr id="12290" name="Rectangle 6"/>
          <p:cNvSpPr>
            <a:spLocks noChangeArrowheads="1"/>
          </p:cNvSpPr>
          <p:nvPr/>
        </p:nvSpPr>
        <p:spPr bwMode="auto">
          <a:xfrm>
            <a:off x="755650" y="3403600"/>
            <a:ext cx="5976938" cy="457200"/>
          </a:xfrm>
          <a:prstGeom prst="rect">
            <a:avLst/>
          </a:prstGeom>
          <a:noFill/>
          <a:ln w="9525">
            <a:noFill/>
            <a:miter lim="800000"/>
            <a:headEnd/>
            <a:tailEnd/>
          </a:ln>
        </p:spPr>
        <p:txBody>
          <a:bodyPr>
            <a:spAutoFit/>
          </a:bodyPr>
          <a:lstStyle/>
          <a:p>
            <a:pPr>
              <a:spcBef>
                <a:spcPct val="50000"/>
              </a:spcBef>
            </a:pPr>
            <a:r>
              <a:rPr lang="fr-FR" sz="2400">
                <a:solidFill>
                  <a:srgbClr val="CC0000"/>
                </a:solidFill>
                <a:latin typeface="DIN-Black"/>
              </a:rPr>
              <a:t>B5 </a:t>
            </a:r>
            <a:r>
              <a:rPr lang="en-US" sz="2400">
                <a:solidFill>
                  <a:srgbClr val="CC0000"/>
                </a:solidFill>
                <a:latin typeface="DIN-Black"/>
              </a:rPr>
              <a:t>I</a:t>
            </a:r>
            <a:r>
              <a:rPr lang="fr-FR" sz="2400">
                <a:solidFill>
                  <a:srgbClr val="CC0000"/>
                </a:solidFill>
                <a:latin typeface="DIN-Black"/>
              </a:rPr>
              <a:t> Les principes de sensibilisation</a:t>
            </a:r>
          </a:p>
        </p:txBody>
      </p:sp>
      <p:sp>
        <p:nvSpPr>
          <p:cNvPr id="12291" name="Rectangle 7"/>
          <p:cNvSpPr>
            <a:spLocks noChangeArrowheads="1"/>
          </p:cNvSpPr>
          <p:nvPr/>
        </p:nvSpPr>
        <p:spPr bwMode="auto">
          <a:xfrm>
            <a:off x="323850" y="3997325"/>
            <a:ext cx="8534400" cy="1200150"/>
          </a:xfrm>
          <a:prstGeom prst="rect">
            <a:avLst/>
          </a:prstGeom>
          <a:noFill/>
          <a:ln w="9525">
            <a:noFill/>
            <a:miter lim="800000"/>
            <a:headEnd/>
            <a:tailEnd/>
          </a:ln>
        </p:spPr>
        <p:txBody>
          <a:bodyPr anchor="ctr">
            <a:spAutoFit/>
          </a:bodyPr>
          <a:lstStyle/>
          <a:p>
            <a:pPr indent="220663">
              <a:tabLst>
                <a:tab pos="457200" algn="l"/>
              </a:tabLst>
            </a:pPr>
            <a:r>
              <a:rPr lang="fr-FR">
                <a:solidFill>
                  <a:srgbClr val="FF5050"/>
                </a:solidFill>
                <a:sym typeface="Wingdings 3" pitchFamily="18" charset="2"/>
              </a:rPr>
              <a:t></a:t>
            </a:r>
            <a:r>
              <a:rPr lang="fr-FR"/>
              <a:t> </a:t>
            </a:r>
            <a:r>
              <a:rPr lang="fr-FR">
                <a:latin typeface="DIN-Regular"/>
              </a:rPr>
              <a:t>Information, sensibilisation et éducation des citoyens sur le commerce équitable ;</a:t>
            </a:r>
          </a:p>
          <a:p>
            <a:pPr indent="220663">
              <a:tabLst>
                <a:tab pos="457200" algn="l"/>
              </a:tabLst>
            </a:pPr>
            <a:r>
              <a:rPr lang="fr-FR">
                <a:solidFill>
                  <a:srgbClr val="FF5050"/>
                </a:solidFill>
                <a:sym typeface="Wingdings 3" pitchFamily="18" charset="2"/>
              </a:rPr>
              <a:t></a:t>
            </a:r>
            <a:r>
              <a:rPr lang="fr-FR"/>
              <a:t> </a:t>
            </a:r>
            <a:r>
              <a:rPr lang="fr-FR">
                <a:latin typeface="DIN-Regular"/>
              </a:rPr>
              <a:t>Mobilisation et plaidoyer vers les décideurs politiques et économiques pour plus de justice dans les échanges </a:t>
            </a:r>
            <a:r>
              <a:rPr lang="en-GB">
                <a:latin typeface="DIN-Regular"/>
              </a:rPr>
              <a:t>de commerce international.</a:t>
            </a:r>
          </a:p>
        </p:txBody>
      </p:sp>
      <p:sp>
        <p:nvSpPr>
          <p:cNvPr id="12292" name="Rectangle 6"/>
          <p:cNvSpPr>
            <a:spLocks noChangeArrowheads="1"/>
          </p:cNvSpPr>
          <p:nvPr/>
        </p:nvSpPr>
        <p:spPr bwMode="auto">
          <a:xfrm>
            <a:off x="250825" y="0"/>
            <a:ext cx="8655050" cy="822325"/>
          </a:xfrm>
          <a:prstGeom prst="rect">
            <a:avLst/>
          </a:prstGeom>
          <a:noFill/>
          <a:ln w="9525">
            <a:noFill/>
            <a:miter lim="800000"/>
            <a:headEnd/>
            <a:tailEnd/>
          </a:ln>
        </p:spPr>
        <p:txBody>
          <a:bodyPr>
            <a:spAutoFit/>
          </a:bodyPr>
          <a:lstStyle/>
          <a:p>
            <a:pPr algn="ctr"/>
            <a:r>
              <a:rPr lang="fr-FR" sz="2400">
                <a:solidFill>
                  <a:srgbClr val="800000"/>
                </a:solidFill>
              </a:rPr>
              <a:t>B </a:t>
            </a:r>
            <a:r>
              <a:rPr lang="en-US" sz="2400">
                <a:solidFill>
                  <a:srgbClr val="800000"/>
                </a:solidFill>
              </a:rPr>
              <a:t>|</a:t>
            </a:r>
            <a:r>
              <a:rPr lang="fr-FR" sz="2400">
                <a:solidFill>
                  <a:srgbClr val="800000"/>
                </a:solidFill>
              </a:rPr>
              <a:t> Les principes à garantir</a:t>
            </a:r>
          </a:p>
          <a:p>
            <a:pPr algn="ctr"/>
            <a:endParaRPr lang="fr-FR" sz="2400">
              <a:solidFill>
                <a:srgbClr val="CC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Group 7"/>
          <p:cNvGrpSpPr>
            <a:grpSpLocks/>
          </p:cNvGrpSpPr>
          <p:nvPr/>
        </p:nvGrpSpPr>
        <p:grpSpPr bwMode="auto">
          <a:xfrm>
            <a:off x="684213" y="4149725"/>
            <a:ext cx="7632700" cy="1446213"/>
            <a:chOff x="385" y="1162"/>
            <a:chExt cx="4808" cy="911"/>
          </a:xfrm>
        </p:grpSpPr>
        <p:sp>
          <p:nvSpPr>
            <p:cNvPr id="13316" name="Text Box 8"/>
            <p:cNvSpPr txBox="1">
              <a:spLocks noChangeArrowheads="1"/>
            </p:cNvSpPr>
            <p:nvPr/>
          </p:nvSpPr>
          <p:spPr bwMode="auto">
            <a:xfrm>
              <a:off x="385" y="1162"/>
              <a:ext cx="4808" cy="231"/>
            </a:xfrm>
            <a:prstGeom prst="rect">
              <a:avLst/>
            </a:prstGeom>
            <a:noFill/>
            <a:ln w="9525">
              <a:noFill/>
              <a:miter lim="800000"/>
              <a:headEnd/>
              <a:tailEnd/>
            </a:ln>
          </p:spPr>
          <p:txBody>
            <a:bodyPr>
              <a:spAutoFit/>
            </a:bodyPr>
            <a:lstStyle/>
            <a:p>
              <a:pPr>
                <a:spcBef>
                  <a:spcPct val="50000"/>
                </a:spcBef>
              </a:pPr>
              <a:endParaRPr lang="fr-FR">
                <a:latin typeface="DIN-Regular"/>
              </a:endParaRPr>
            </a:p>
          </p:txBody>
        </p:sp>
        <p:sp>
          <p:nvSpPr>
            <p:cNvPr id="13317" name="Text Box 9"/>
            <p:cNvSpPr txBox="1">
              <a:spLocks noChangeArrowheads="1"/>
            </p:cNvSpPr>
            <p:nvPr/>
          </p:nvSpPr>
          <p:spPr bwMode="auto">
            <a:xfrm>
              <a:off x="385" y="1842"/>
              <a:ext cx="4808" cy="231"/>
            </a:xfrm>
            <a:prstGeom prst="rect">
              <a:avLst/>
            </a:prstGeom>
            <a:noFill/>
            <a:ln w="9525">
              <a:noFill/>
              <a:miter lim="800000"/>
              <a:headEnd/>
              <a:tailEnd/>
            </a:ln>
          </p:spPr>
          <p:txBody>
            <a:bodyPr>
              <a:spAutoFit/>
            </a:bodyPr>
            <a:lstStyle/>
            <a:p>
              <a:pPr>
                <a:spcBef>
                  <a:spcPct val="50000"/>
                </a:spcBef>
              </a:pPr>
              <a:endParaRPr lang="fr-FR">
                <a:latin typeface="DIN-Regular"/>
              </a:endParaRPr>
            </a:p>
          </p:txBody>
        </p:sp>
      </p:grpSp>
      <p:sp>
        <p:nvSpPr>
          <p:cNvPr id="13314" name="Text Box 10"/>
          <p:cNvSpPr txBox="1">
            <a:spLocks noChangeArrowheads="1"/>
          </p:cNvSpPr>
          <p:nvPr/>
        </p:nvSpPr>
        <p:spPr bwMode="auto">
          <a:xfrm>
            <a:off x="684213" y="1773238"/>
            <a:ext cx="7632700" cy="2840037"/>
          </a:xfrm>
          <a:prstGeom prst="rect">
            <a:avLst/>
          </a:prstGeom>
          <a:noFill/>
          <a:ln w="9525">
            <a:noFill/>
            <a:miter lim="800000"/>
            <a:headEnd/>
            <a:tailEnd/>
          </a:ln>
        </p:spPr>
        <p:txBody>
          <a:bodyPr>
            <a:spAutoFit/>
          </a:bodyPr>
          <a:lstStyle/>
          <a:p>
            <a:pPr>
              <a:spcBef>
                <a:spcPct val="50000"/>
              </a:spcBef>
            </a:pPr>
            <a:endParaRPr lang="fr-FR">
              <a:latin typeface="DIN-Regular"/>
              <a:sym typeface="Wingdings 3" pitchFamily="18" charset="2"/>
            </a:endParaRPr>
          </a:p>
          <a:p>
            <a:pPr algn="ctr">
              <a:spcBef>
                <a:spcPct val="50000"/>
              </a:spcBef>
            </a:pPr>
            <a:r>
              <a:rPr lang="fr-FR" sz="2400">
                <a:solidFill>
                  <a:srgbClr val="CC0000"/>
                </a:solidFill>
              </a:rPr>
              <a:t>C </a:t>
            </a:r>
            <a:r>
              <a:rPr lang="en-US" sz="2400">
                <a:solidFill>
                  <a:srgbClr val="CC0000"/>
                </a:solidFill>
              </a:rPr>
              <a:t>|</a:t>
            </a:r>
            <a:r>
              <a:rPr lang="fr-FR" sz="2400">
                <a:solidFill>
                  <a:srgbClr val="CC0000"/>
                </a:solidFill>
              </a:rPr>
              <a:t> Les garants du commerce équitable</a:t>
            </a:r>
            <a:endParaRPr lang="fr-FR" sz="2400">
              <a:solidFill>
                <a:srgbClr val="CC0000"/>
              </a:solidFill>
              <a:sym typeface="Wingdings 3" pitchFamily="18" charset="2"/>
            </a:endParaRPr>
          </a:p>
          <a:p>
            <a:pPr>
              <a:spcBef>
                <a:spcPct val="50000"/>
              </a:spcBef>
            </a:pPr>
            <a:r>
              <a:rPr lang="fr-FR">
                <a:latin typeface="DIN-Regular"/>
                <a:sym typeface="Wingdings 3" pitchFamily="18" charset="2"/>
              </a:rPr>
              <a:t>Deux grands réseaux spécialisés de la société civile : </a:t>
            </a:r>
          </a:p>
          <a:p>
            <a:pPr>
              <a:spcBef>
                <a:spcPct val="50000"/>
              </a:spcBef>
              <a:buFont typeface="Wingdings 3" pitchFamily="18" charset="2"/>
              <a:buChar char="Ú"/>
            </a:pPr>
            <a:r>
              <a:rPr lang="fr-FR">
                <a:latin typeface="DIN-Black"/>
                <a:sym typeface="Wingdings 3" pitchFamily="18" charset="2"/>
              </a:rPr>
              <a:t>WFTO </a:t>
            </a:r>
          </a:p>
          <a:p>
            <a:pPr>
              <a:spcBef>
                <a:spcPct val="50000"/>
              </a:spcBef>
              <a:buFont typeface="Wingdings 3" pitchFamily="18" charset="2"/>
              <a:buChar char="Ú"/>
            </a:pPr>
            <a:r>
              <a:rPr lang="fr-FR">
                <a:solidFill>
                  <a:srgbClr val="FF5050"/>
                </a:solidFill>
                <a:sym typeface="Wingdings 3" pitchFamily="18" charset="2"/>
              </a:rPr>
              <a:t> </a:t>
            </a:r>
            <a:r>
              <a:rPr lang="fr-FR">
                <a:latin typeface="DIN-Black"/>
                <a:sym typeface="Wingdings 3" pitchFamily="18" charset="2"/>
              </a:rPr>
              <a:t>Fair Traide International-Max Havelaar</a:t>
            </a:r>
          </a:p>
          <a:p>
            <a:pPr>
              <a:spcBef>
                <a:spcPct val="50000"/>
              </a:spcBef>
            </a:pPr>
            <a:r>
              <a:rPr lang="fr-FR">
                <a:solidFill>
                  <a:srgbClr val="CC0000"/>
                </a:solidFill>
                <a:latin typeface="DIN-Regular"/>
                <a:sym typeface="Wingdings 3" pitchFamily="18" charset="2"/>
              </a:rPr>
              <a:t>Autres spécialistes :</a:t>
            </a:r>
            <a:r>
              <a:rPr lang="fr-FR">
                <a:solidFill>
                  <a:srgbClr val="CC0000"/>
                </a:solidFill>
                <a:latin typeface="DIN-Black"/>
                <a:sym typeface="Wingdings 3" pitchFamily="18" charset="2"/>
              </a:rPr>
              <a:t> </a:t>
            </a:r>
            <a:r>
              <a:rPr lang="fr-FR">
                <a:solidFill>
                  <a:srgbClr val="CC0000"/>
                </a:solidFill>
                <a:latin typeface="DIN-Regular"/>
                <a:sym typeface="Wingdings 3" pitchFamily="18" charset="2"/>
              </a:rPr>
              <a:t>Ecocert, bio partenaires, Rainforest Products</a:t>
            </a:r>
            <a:r>
              <a:rPr lang="fr-FR">
                <a:latin typeface="DIN-Regular"/>
                <a:sym typeface="Wingdings 3" pitchFamily="18" charset="2"/>
              </a:rPr>
              <a:t> </a:t>
            </a:r>
          </a:p>
          <a:p>
            <a:pPr>
              <a:spcBef>
                <a:spcPct val="50000"/>
              </a:spcBef>
            </a:pPr>
            <a:endParaRPr lang="fr-FR" sz="1200">
              <a:solidFill>
                <a:srgbClr val="FF5050"/>
              </a:solidFill>
              <a:sym typeface="Wingdings 3" pitchFamily="18" charset="2"/>
            </a:endParaRPr>
          </a:p>
        </p:txBody>
      </p:sp>
      <p:sp>
        <p:nvSpPr>
          <p:cNvPr id="13315" name="Rectangle 7"/>
          <p:cNvSpPr>
            <a:spLocks noChangeArrowheads="1"/>
          </p:cNvSpPr>
          <p:nvPr/>
        </p:nvSpPr>
        <p:spPr bwMode="auto">
          <a:xfrm>
            <a:off x="755650" y="76200"/>
            <a:ext cx="8208963" cy="822325"/>
          </a:xfrm>
          <a:prstGeom prst="rect">
            <a:avLst/>
          </a:prstGeom>
          <a:noFill/>
          <a:ln w="9525">
            <a:noFill/>
            <a:miter lim="800000"/>
            <a:headEnd/>
            <a:tailEnd/>
          </a:ln>
        </p:spPr>
        <p:txBody>
          <a:bodyPr>
            <a:spAutoFit/>
          </a:bodyPr>
          <a:lstStyle/>
          <a:p>
            <a:pPr algn="ctr"/>
            <a:r>
              <a:rPr lang="fr-FR" sz="2400">
                <a:solidFill>
                  <a:srgbClr val="990000"/>
                </a:solidFill>
              </a:rPr>
              <a:t>1 </a:t>
            </a:r>
            <a:r>
              <a:rPr lang="en-US" sz="2400">
                <a:solidFill>
                  <a:srgbClr val="990000"/>
                </a:solidFill>
              </a:rPr>
              <a:t>|</a:t>
            </a:r>
            <a:r>
              <a:rPr lang="fr-FR" sz="2400">
                <a:solidFill>
                  <a:srgbClr val="990000"/>
                </a:solidFill>
              </a:rPr>
              <a:t> DES GARANTIES ?</a:t>
            </a:r>
          </a:p>
          <a:p>
            <a:pPr algn="ctr"/>
            <a:endParaRPr lang="fr-FR" sz="2400">
              <a:solidFill>
                <a:srgbClr val="CC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p:cNvSpPr>
          <p:nvPr/>
        </p:nvSpPr>
        <p:spPr bwMode="auto">
          <a:xfrm>
            <a:off x="971550" y="115888"/>
            <a:ext cx="7488238" cy="936625"/>
          </a:xfrm>
          <a:prstGeom prst="rect">
            <a:avLst/>
          </a:prstGeom>
          <a:noFill/>
          <a:ln w="9525">
            <a:noFill/>
            <a:miter lim="800000"/>
            <a:headEnd/>
            <a:tailEnd/>
          </a:ln>
        </p:spPr>
        <p:txBody>
          <a:bodyPr/>
          <a:lstStyle/>
          <a:p>
            <a:pPr marL="342900" indent="-342900" algn="ctr" eaLnBrk="0" hangingPunct="0">
              <a:spcBef>
                <a:spcPct val="20000"/>
              </a:spcBef>
              <a:buFont typeface="Arial" charset="0"/>
              <a:buNone/>
            </a:pPr>
            <a:r>
              <a:rPr lang="fr-FR" sz="2400">
                <a:solidFill>
                  <a:srgbClr val="CC0000"/>
                </a:solidFill>
                <a:latin typeface="DIN-Black"/>
              </a:rPr>
              <a:t>C2 </a:t>
            </a:r>
            <a:r>
              <a:rPr lang="en-US" sz="2400">
                <a:solidFill>
                  <a:srgbClr val="CC0000"/>
                </a:solidFill>
                <a:latin typeface="DIN-Black"/>
              </a:rPr>
              <a:t>I </a:t>
            </a:r>
            <a:r>
              <a:rPr lang="fr-FR" sz="2400">
                <a:solidFill>
                  <a:srgbClr val="CC0000"/>
                </a:solidFill>
                <a:latin typeface="DIN-Black"/>
              </a:rPr>
              <a:t>FAIRTRADE INTERNATIONAL</a:t>
            </a:r>
          </a:p>
        </p:txBody>
      </p:sp>
      <p:sp>
        <p:nvSpPr>
          <p:cNvPr id="14338" name="Text Box 5"/>
          <p:cNvSpPr txBox="1">
            <a:spLocks noChangeArrowheads="1"/>
          </p:cNvSpPr>
          <p:nvPr/>
        </p:nvSpPr>
        <p:spPr bwMode="auto">
          <a:xfrm>
            <a:off x="179388" y="2349500"/>
            <a:ext cx="8821737" cy="3481388"/>
          </a:xfrm>
          <a:prstGeom prst="rect">
            <a:avLst/>
          </a:prstGeom>
          <a:noFill/>
          <a:ln w="9525">
            <a:noFill/>
            <a:miter lim="800000"/>
            <a:headEnd/>
            <a:tailEnd/>
          </a:ln>
        </p:spPr>
        <p:txBody>
          <a:bodyPr>
            <a:spAutoFit/>
          </a:bodyPr>
          <a:lstStyle/>
          <a:p>
            <a:r>
              <a:rPr lang="fr-FR">
                <a:solidFill>
                  <a:srgbClr val="FF5050"/>
                </a:solidFill>
                <a:sym typeface="Wingdings 3" pitchFamily="18" charset="2"/>
              </a:rPr>
              <a:t></a:t>
            </a:r>
            <a:r>
              <a:rPr lang="fr-FR"/>
              <a:t> </a:t>
            </a:r>
            <a:r>
              <a:rPr lang="fr-FR">
                <a:latin typeface="DIN-Black"/>
              </a:rPr>
              <a:t>Ses missions</a:t>
            </a:r>
            <a:r>
              <a:rPr lang="fr-FR" b="1">
                <a:latin typeface="DIN-Regular"/>
              </a:rPr>
              <a:t> :</a:t>
            </a:r>
            <a:r>
              <a:rPr lang="fr-FR">
                <a:latin typeface="DIN-Regular"/>
              </a:rPr>
              <a:t> Définition d’un </a:t>
            </a:r>
            <a:r>
              <a:rPr lang="fr-FR">
                <a:latin typeface="DIN-Black"/>
              </a:rPr>
              <a:t>cahier des charges</a:t>
            </a:r>
            <a:r>
              <a:rPr lang="fr-FR">
                <a:latin typeface="DIN-Regular"/>
              </a:rPr>
              <a:t> (standards) </a:t>
            </a:r>
          </a:p>
          <a:p>
            <a:r>
              <a:rPr lang="fr-FR">
                <a:latin typeface="DIN-Regular"/>
              </a:rPr>
              <a:t>Activités de </a:t>
            </a:r>
            <a:r>
              <a:rPr lang="fr-FR">
                <a:latin typeface="DIN-Black"/>
              </a:rPr>
              <a:t>soutien aux organisations de producteurs</a:t>
            </a:r>
            <a:r>
              <a:rPr lang="fr-FR">
                <a:latin typeface="DIN-Regular"/>
              </a:rPr>
              <a:t> à travers </a:t>
            </a:r>
          </a:p>
          <a:p>
            <a:r>
              <a:rPr lang="fr-FR">
                <a:latin typeface="DIN-Regular"/>
              </a:rPr>
              <a:t>des coordinateurs locaux. Les membres nationaux assurent la </a:t>
            </a:r>
          </a:p>
          <a:p>
            <a:r>
              <a:rPr lang="fr-FR">
                <a:latin typeface="DIN-Black"/>
              </a:rPr>
              <a:t>promotion du label</a:t>
            </a:r>
            <a:r>
              <a:rPr lang="fr-FR">
                <a:latin typeface="DIN-Regular"/>
              </a:rPr>
              <a:t> et la communication sur le commerce équitable.</a:t>
            </a:r>
          </a:p>
          <a:p>
            <a:endParaRPr lang="fr-FR" sz="600">
              <a:latin typeface="DIN-Regular"/>
            </a:endParaRPr>
          </a:p>
          <a:p>
            <a:r>
              <a:rPr lang="fr-FR">
                <a:solidFill>
                  <a:srgbClr val="FF5050"/>
                </a:solidFill>
                <a:sym typeface="Wingdings 3" pitchFamily="18" charset="2"/>
              </a:rPr>
              <a:t></a:t>
            </a:r>
            <a:r>
              <a:rPr lang="fr-FR">
                <a:latin typeface="DIN-Regular"/>
              </a:rPr>
              <a:t> Concerne très majoritairement des filières agricoles (cacao, coton, thé, sucre, etc).</a:t>
            </a:r>
          </a:p>
          <a:p>
            <a:endParaRPr lang="fr-FR" sz="600">
              <a:latin typeface="DIN-Regular"/>
            </a:endParaRPr>
          </a:p>
          <a:p>
            <a:endParaRPr lang="fr-FR" sz="600">
              <a:latin typeface="DIN-Regular"/>
            </a:endParaRPr>
          </a:p>
          <a:p>
            <a:pPr>
              <a:buFont typeface="Wingdings 3" pitchFamily="18" charset="2"/>
              <a:buNone/>
            </a:pPr>
            <a:r>
              <a:rPr lang="fr-FR">
                <a:solidFill>
                  <a:srgbClr val="FF5050"/>
                </a:solidFill>
                <a:sym typeface="Wingdings 3" pitchFamily="18" charset="2"/>
              </a:rPr>
              <a:t> </a:t>
            </a:r>
            <a:r>
              <a:rPr lang="fr-FR">
                <a:latin typeface="DIN-Regular"/>
                <a:sym typeface="Wingdings 3" pitchFamily="18" charset="2"/>
              </a:rPr>
              <a:t>Type d’évaluation : Audits externes effectués par FLO-CERT. Flo-Cert est ISO 65 ce qui garantie sa neutralité. </a:t>
            </a:r>
            <a:endParaRPr lang="fr-FR" sz="600">
              <a:solidFill>
                <a:srgbClr val="FF5050"/>
              </a:solidFill>
              <a:latin typeface="DIN-Regular"/>
              <a:sym typeface="Wingdings 3" pitchFamily="18" charset="2"/>
            </a:endParaRPr>
          </a:p>
          <a:p>
            <a:pPr>
              <a:buFont typeface="Wingdings 3" pitchFamily="18" charset="2"/>
              <a:buNone/>
            </a:pPr>
            <a:endParaRPr lang="fr-FR" sz="600">
              <a:solidFill>
                <a:srgbClr val="FF5050"/>
              </a:solidFill>
              <a:latin typeface="DIN-Regular"/>
              <a:sym typeface="Wingdings 3" pitchFamily="18" charset="2"/>
            </a:endParaRPr>
          </a:p>
          <a:p>
            <a:pPr>
              <a:buFont typeface="Wingdings 3" pitchFamily="18" charset="2"/>
              <a:buNone/>
            </a:pPr>
            <a:r>
              <a:rPr lang="fr-FR">
                <a:solidFill>
                  <a:srgbClr val="FF5050"/>
                </a:solidFill>
                <a:sym typeface="Wingdings 3" pitchFamily="18" charset="2"/>
              </a:rPr>
              <a:t> </a:t>
            </a:r>
            <a:r>
              <a:rPr lang="fr-FR">
                <a:latin typeface="DIN-Regular"/>
                <a:sym typeface="Wingdings 3" pitchFamily="18" charset="2"/>
              </a:rPr>
              <a:t>La garantie FTI s’applique à des </a:t>
            </a:r>
            <a:r>
              <a:rPr lang="fr-FR">
                <a:latin typeface="DIN-Black"/>
                <a:sym typeface="Wingdings 3" pitchFamily="18" charset="2"/>
              </a:rPr>
              <a:t>productions/ produits</a:t>
            </a:r>
            <a:r>
              <a:rPr lang="fr-FR">
                <a:latin typeface="DIN-Regular"/>
                <a:sym typeface="Wingdings 3" pitchFamily="18" charset="2"/>
              </a:rPr>
              <a:t> au Sud et à des </a:t>
            </a:r>
            <a:r>
              <a:rPr lang="fr-FR">
                <a:latin typeface="DIN-Black"/>
                <a:sym typeface="Wingdings 3" pitchFamily="18" charset="2"/>
              </a:rPr>
              <a:t>quantités échangées.</a:t>
            </a:r>
            <a:r>
              <a:rPr lang="fr-FR">
                <a:latin typeface="DIN-Regular"/>
                <a:sym typeface="Wingdings 3" pitchFamily="18" charset="2"/>
              </a:rPr>
              <a:t> C’est ainsi que les distributeurs au Nord ne sont pas uniquement des acteurs de commerce équitable (par exemple : Nestlé, grande distribution, etc). </a:t>
            </a:r>
          </a:p>
        </p:txBody>
      </p:sp>
      <p:sp>
        <p:nvSpPr>
          <p:cNvPr id="14339" name="Rectangle 6"/>
          <p:cNvSpPr>
            <a:spLocks noChangeArrowheads="1"/>
          </p:cNvSpPr>
          <p:nvPr/>
        </p:nvSpPr>
        <p:spPr bwMode="auto">
          <a:xfrm>
            <a:off x="179388" y="1217613"/>
            <a:ext cx="6964362" cy="915987"/>
          </a:xfrm>
          <a:prstGeom prst="rect">
            <a:avLst/>
          </a:prstGeom>
          <a:noFill/>
          <a:ln w="9525">
            <a:noFill/>
            <a:miter lim="800000"/>
            <a:headEnd/>
            <a:tailEnd/>
          </a:ln>
        </p:spPr>
        <p:txBody>
          <a:bodyPr anchor="ctr">
            <a:spAutoFit/>
          </a:bodyPr>
          <a:lstStyle/>
          <a:p>
            <a:pPr>
              <a:tabLst>
                <a:tab pos="457200" algn="l"/>
              </a:tabLst>
            </a:pPr>
            <a:r>
              <a:rPr lang="fr-FR">
                <a:solidFill>
                  <a:srgbClr val="FF5050"/>
                </a:solidFill>
                <a:sym typeface="Wingdings 3" pitchFamily="18" charset="2"/>
              </a:rPr>
              <a:t></a:t>
            </a:r>
            <a:r>
              <a:rPr lang="fr-FR"/>
              <a:t> </a:t>
            </a:r>
            <a:r>
              <a:rPr lang="fr-FR">
                <a:latin typeface="DIN-Regular"/>
              </a:rPr>
              <a:t>1 </a:t>
            </a:r>
            <a:r>
              <a:rPr lang="fr-FR">
                <a:latin typeface="DIN-Black"/>
              </a:rPr>
              <a:t>structure internationale</a:t>
            </a:r>
            <a:r>
              <a:rPr lang="fr-FR">
                <a:latin typeface="DIN-Regular"/>
              </a:rPr>
              <a:t> existe depuis 1997, </a:t>
            </a:r>
          </a:p>
          <a:p>
            <a:pPr>
              <a:tabLst>
                <a:tab pos="457200" algn="l"/>
              </a:tabLst>
            </a:pPr>
            <a:r>
              <a:rPr lang="fr-FR">
                <a:latin typeface="DIN-Regular"/>
              </a:rPr>
              <a:t>(Max Havelaar en France).</a:t>
            </a:r>
          </a:p>
          <a:p>
            <a:pPr>
              <a:tabLst>
                <a:tab pos="457200" algn="l"/>
              </a:tabLst>
            </a:pPr>
            <a:r>
              <a:rPr lang="fr-FR">
                <a:latin typeface="DIN-Regular"/>
              </a:rPr>
              <a:t>+ Création de </a:t>
            </a:r>
            <a:r>
              <a:rPr lang="fr-FR">
                <a:latin typeface="DIN-Black"/>
              </a:rPr>
              <a:t>FLO-Cert </a:t>
            </a:r>
            <a:r>
              <a:rPr lang="fr-FR">
                <a:latin typeface="DIN-Regular"/>
              </a:rPr>
              <a:t>en  2003 pour réaliser les audits des OP.</a:t>
            </a:r>
          </a:p>
        </p:txBody>
      </p:sp>
      <p:sp>
        <p:nvSpPr>
          <p:cNvPr id="14340" name="Rectangle 8"/>
          <p:cNvSpPr>
            <a:spLocks noChangeArrowheads="1"/>
          </p:cNvSpPr>
          <p:nvPr/>
        </p:nvSpPr>
        <p:spPr bwMode="auto">
          <a:xfrm>
            <a:off x="5381625" y="6165850"/>
            <a:ext cx="184150" cy="336550"/>
          </a:xfrm>
          <a:prstGeom prst="rect">
            <a:avLst/>
          </a:prstGeom>
          <a:noFill/>
          <a:ln w="9525">
            <a:noFill/>
            <a:miter lim="800000"/>
            <a:headEnd/>
            <a:tailEnd/>
          </a:ln>
        </p:spPr>
        <p:txBody>
          <a:bodyPr wrap="none" anchor="ctr">
            <a:spAutoFit/>
          </a:bodyPr>
          <a:lstStyle/>
          <a:p>
            <a:pPr eaLnBrk="0" hangingPunct="0"/>
            <a:endParaRPr lang="fr-FR" sz="1600">
              <a:solidFill>
                <a:srgbClr val="CC0000"/>
              </a:solidFill>
              <a:latin typeface="DIN-Black"/>
            </a:endParaRPr>
          </a:p>
        </p:txBody>
      </p:sp>
      <p:pic>
        <p:nvPicPr>
          <p:cNvPr id="14341" name="mainLogo" descr="Fair Trade Logo - Click to return to homepage"/>
          <p:cNvPicPr>
            <a:picLocks noChangeAspect="1" noChangeArrowheads="1"/>
          </p:cNvPicPr>
          <p:nvPr/>
        </p:nvPicPr>
        <p:blipFill>
          <a:blip r:embed="rId2"/>
          <a:srcRect/>
          <a:stretch>
            <a:fillRect/>
          </a:stretch>
        </p:blipFill>
        <p:spPr bwMode="auto">
          <a:xfrm>
            <a:off x="7019925" y="1125538"/>
            <a:ext cx="1928813" cy="2314575"/>
          </a:xfrm>
          <a:prstGeom prst="rect">
            <a:avLst/>
          </a:prstGeom>
          <a:noFill/>
          <a:ln w="12700" algn="in">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2104</TotalTime>
  <Words>879</Words>
  <Application>Microsoft Office PowerPoint</Application>
  <PresentationFormat>Affichage à l'écran (4:3)</PresentationFormat>
  <Paragraphs>128</Paragraphs>
  <Slides>12</Slides>
  <Notes>0</Notes>
  <HiddenSlides>0</HiddenSlides>
  <MMClips>0</MMClips>
  <ScaleCrop>false</ScaleCrop>
  <HeadingPairs>
    <vt:vector size="6" baseType="variant">
      <vt:variant>
        <vt:lpstr>Polices utilisées</vt:lpstr>
      </vt:variant>
      <vt:variant>
        <vt:i4>10</vt:i4>
      </vt:variant>
      <vt:variant>
        <vt:lpstr>Modèle de conception</vt:lpstr>
      </vt:variant>
      <vt:variant>
        <vt:i4>3</vt:i4>
      </vt:variant>
      <vt:variant>
        <vt:lpstr>Titres des diapositives</vt:lpstr>
      </vt:variant>
      <vt:variant>
        <vt:i4>12</vt:i4>
      </vt:variant>
    </vt:vector>
  </HeadingPairs>
  <TitlesOfParts>
    <vt:vector size="25" baseType="lpstr">
      <vt:lpstr>Arial</vt:lpstr>
      <vt:lpstr>Calibri</vt:lpstr>
      <vt:lpstr>Eveleth Slant Regular</vt:lpstr>
      <vt:lpstr>DIN</vt:lpstr>
      <vt:lpstr>DIN-Black</vt:lpstr>
      <vt:lpstr>DIN Black</vt:lpstr>
      <vt:lpstr>Wingdings 3</vt:lpstr>
      <vt:lpstr>DIN-Regular</vt:lpstr>
      <vt:lpstr>DIN-Bold</vt:lpstr>
      <vt:lpstr>DIN-BoldAlternate</vt:lpstr>
      <vt:lpstr>Thème Office</vt:lpstr>
      <vt:lpstr>Thème Office</vt: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Camille</dc:creator>
  <cp:lastModifiedBy>Propriétaire</cp:lastModifiedBy>
  <cp:revision>87</cp:revision>
  <dcterms:created xsi:type="dcterms:W3CDTF">2016-08-22T10:21:45Z</dcterms:created>
  <dcterms:modified xsi:type="dcterms:W3CDTF">2017-10-02T09:05:54Z</dcterms:modified>
</cp:coreProperties>
</file>